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5"/>
  </p:notesMasterIdLst>
  <p:sldIdLst>
    <p:sldId id="263" r:id="rId2"/>
    <p:sldId id="265" r:id="rId3"/>
    <p:sldId id="285" r:id="rId4"/>
    <p:sldId id="272" r:id="rId5"/>
    <p:sldId id="264" r:id="rId6"/>
    <p:sldId id="273" r:id="rId7"/>
    <p:sldId id="266" r:id="rId8"/>
    <p:sldId id="286" r:id="rId9"/>
    <p:sldId id="274" r:id="rId10"/>
    <p:sldId id="281" r:id="rId11"/>
    <p:sldId id="280" r:id="rId12"/>
    <p:sldId id="287" r:id="rId13"/>
    <p:sldId id="276" r:id="rId14"/>
    <p:sldId id="277" r:id="rId15"/>
    <p:sldId id="283" r:id="rId16"/>
    <p:sldId id="288" r:id="rId17"/>
    <p:sldId id="290" r:id="rId18"/>
    <p:sldId id="291" r:id="rId19"/>
    <p:sldId id="289" r:id="rId20"/>
    <p:sldId id="282" r:id="rId21"/>
    <p:sldId id="292" r:id="rId22"/>
    <p:sldId id="294" r:id="rId23"/>
    <p:sldId id="29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BEA8A9-1F18-4203-8022-671AA664401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F1BDE76-07E0-46CB-B625-8D99DDD58401}">
      <dgm:prSet phldrT="[Tekst]" custT="1"/>
      <dgm:spPr>
        <a:effectLst>
          <a:outerShdw blurRad="50800" dist="38100" dir="2700000" sx="101000" sy="101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800" dirty="0"/>
            <a:t>Działania projektowe skierowaliśmy </a:t>
          </a:r>
          <a:r>
            <a:rPr lang="pl-PL" sz="1800" dirty="0" smtClean="0"/>
            <a:t>       do </a:t>
          </a:r>
          <a:r>
            <a:rPr lang="pl-PL" sz="1800" b="1" dirty="0"/>
            <a:t>uczniów</a:t>
          </a:r>
          <a:r>
            <a:rPr lang="pl-PL" sz="1800" dirty="0"/>
            <a:t>, jak również ich </a:t>
          </a:r>
          <a:r>
            <a:rPr lang="pl-PL" sz="1800" b="1" dirty="0"/>
            <a:t>rodziców</a:t>
          </a:r>
          <a:r>
            <a:rPr lang="pl-PL" sz="1800" dirty="0"/>
            <a:t> </a:t>
          </a:r>
          <a:r>
            <a:rPr lang="pl-PL" sz="1800" dirty="0" smtClean="0"/>
            <a:t> i </a:t>
          </a:r>
          <a:r>
            <a:rPr lang="pl-PL" sz="1800" b="1" dirty="0"/>
            <a:t>nauczycieli klasy VII szkoły podstawowej</a:t>
          </a:r>
          <a:r>
            <a:rPr lang="pl-PL" sz="1800" dirty="0"/>
            <a:t> </a:t>
          </a:r>
          <a:endParaRPr lang="en-GB" sz="1800" dirty="0"/>
        </a:p>
      </dgm:t>
    </dgm:pt>
    <dgm:pt modelId="{8CDB1BBD-A5E2-4398-85BA-DEBB86CD6002}" type="parTrans" cxnId="{44E66F6F-AEC3-4A84-8622-B8476D02E1F8}">
      <dgm:prSet/>
      <dgm:spPr/>
      <dgm:t>
        <a:bodyPr/>
        <a:lstStyle/>
        <a:p>
          <a:endParaRPr lang="en-GB"/>
        </a:p>
      </dgm:t>
    </dgm:pt>
    <dgm:pt modelId="{A67A1218-BD6D-4144-854B-13DA8811EF69}" type="sibTrans" cxnId="{44E66F6F-AEC3-4A84-8622-B8476D02E1F8}">
      <dgm:prSet/>
      <dgm:spPr/>
      <dgm:t>
        <a:bodyPr/>
        <a:lstStyle/>
        <a:p>
          <a:endParaRPr lang="en-GB"/>
        </a:p>
      </dgm:t>
    </dgm:pt>
    <dgm:pt modelId="{120203B2-05F0-4A6A-9D4F-538BB79905CD}">
      <dgm:prSet phldrT="[Tekst]" custT="1"/>
      <dgm:spPr>
        <a:effectLst>
          <a:outerShdw blurRad="50800" dist="38100" dir="2700000" sx="101000" sy="101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800" dirty="0"/>
            <a:t>Młodzież wzięła  udział w zajęciach prowadzonych przez </a:t>
          </a:r>
          <a:r>
            <a:rPr lang="pl-PL" sz="1800" b="1" dirty="0"/>
            <a:t>nauczycieli</a:t>
          </a:r>
          <a:r>
            <a:rPr lang="pl-PL" sz="1800" dirty="0"/>
            <a:t>, </a:t>
          </a:r>
          <a:r>
            <a:rPr lang="pl-PL" sz="1800" b="1" dirty="0"/>
            <a:t>rodziców</a:t>
          </a:r>
          <a:r>
            <a:rPr lang="pl-PL" sz="1800" dirty="0"/>
            <a:t>, zaproszonych </a:t>
          </a:r>
          <a:r>
            <a:rPr lang="pl-PL" sz="1800" b="1" dirty="0"/>
            <a:t>specjalistów</a:t>
          </a:r>
          <a:endParaRPr lang="en-GB" sz="1800" b="1" dirty="0"/>
        </a:p>
      </dgm:t>
    </dgm:pt>
    <dgm:pt modelId="{A4758B56-E4C9-4E34-B651-F416B1EC443D}" type="parTrans" cxnId="{CA43A9F8-7BA9-42A6-8613-6FC8267F8939}">
      <dgm:prSet/>
      <dgm:spPr/>
      <dgm:t>
        <a:bodyPr/>
        <a:lstStyle/>
        <a:p>
          <a:endParaRPr lang="en-GB"/>
        </a:p>
      </dgm:t>
    </dgm:pt>
    <dgm:pt modelId="{01200A5C-0CE3-48B6-88C6-A16B8C50C1D9}" type="sibTrans" cxnId="{CA43A9F8-7BA9-42A6-8613-6FC8267F8939}">
      <dgm:prSet/>
      <dgm:spPr/>
      <dgm:t>
        <a:bodyPr/>
        <a:lstStyle/>
        <a:p>
          <a:endParaRPr lang="en-GB"/>
        </a:p>
      </dgm:t>
    </dgm:pt>
    <dgm:pt modelId="{1B2EF3AE-A6C4-45B9-A7C6-FCD18D3472A6}">
      <dgm:prSet custT="1"/>
      <dgm:spPr>
        <a:effectLst>
          <a:outerShdw blurRad="50800" dist="38100" dir="2700000" sx="101000" sy="101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800" dirty="0"/>
            <a:t> Naszym celem było </a:t>
          </a:r>
          <a:r>
            <a:rPr lang="pl-PL" sz="1800" dirty="0" smtClean="0"/>
            <a:t>propagowanie         </a:t>
          </a:r>
          <a:r>
            <a:rPr lang="pl-PL" sz="1800" dirty="0"/>
            <a:t>i upowszechnianie szeroko pojętego, </a:t>
          </a:r>
          <a:r>
            <a:rPr lang="pl-PL" sz="1800" b="1" dirty="0"/>
            <a:t>bezpiecznego stylu życia</a:t>
          </a:r>
          <a:r>
            <a:rPr lang="pl-PL" sz="1800" dirty="0"/>
            <a:t> opartego </a:t>
          </a:r>
          <a:r>
            <a:rPr lang="pl-PL" sz="1800" dirty="0" smtClean="0"/>
            <a:t>          na </a:t>
          </a:r>
          <a:r>
            <a:rPr lang="pl-PL" sz="1800" b="1" dirty="0"/>
            <a:t>dobrych relacjach społecznych</a:t>
          </a:r>
          <a:endParaRPr lang="pl-PL" sz="1800" b="1" dirty="0">
            <a:solidFill>
              <a:srgbClr val="FF0000"/>
            </a:solidFill>
          </a:endParaRPr>
        </a:p>
      </dgm:t>
    </dgm:pt>
    <dgm:pt modelId="{32B60F63-C39E-4593-8499-6B8BFB4BF6BC}" type="parTrans" cxnId="{4C6A5A5E-419D-416A-BCEC-2E6283594C2E}">
      <dgm:prSet/>
      <dgm:spPr/>
      <dgm:t>
        <a:bodyPr/>
        <a:lstStyle/>
        <a:p>
          <a:endParaRPr lang="en-GB"/>
        </a:p>
      </dgm:t>
    </dgm:pt>
    <dgm:pt modelId="{35E478CB-7CEC-4412-8324-DB7676E22E86}" type="sibTrans" cxnId="{4C6A5A5E-419D-416A-BCEC-2E6283594C2E}">
      <dgm:prSet/>
      <dgm:spPr/>
      <dgm:t>
        <a:bodyPr/>
        <a:lstStyle/>
        <a:p>
          <a:endParaRPr lang="en-GB"/>
        </a:p>
      </dgm:t>
    </dgm:pt>
    <dgm:pt modelId="{56A28373-2FD6-4D64-9C4B-E6D1959AF631}" type="pres">
      <dgm:prSet presAssocID="{DFBEA8A9-1F18-4203-8022-671AA664401F}" presName="compositeShape" presStyleCnt="0">
        <dgm:presLayoutVars>
          <dgm:dir/>
          <dgm:resizeHandles/>
        </dgm:presLayoutVars>
      </dgm:prSet>
      <dgm:spPr/>
    </dgm:pt>
    <dgm:pt modelId="{069472C3-0BE8-43E1-82B7-7265E0EFF9DA}" type="pres">
      <dgm:prSet presAssocID="{DFBEA8A9-1F18-4203-8022-671AA664401F}" presName="pyramid" presStyleLbl="node1" presStyleIdx="0" presStyleCnt="1"/>
      <dgm:spPr/>
    </dgm:pt>
    <dgm:pt modelId="{58CCDB07-8DEF-490D-8F7E-75037323D660}" type="pres">
      <dgm:prSet presAssocID="{DFBEA8A9-1F18-4203-8022-671AA664401F}" presName="theList" presStyleCnt="0"/>
      <dgm:spPr/>
    </dgm:pt>
    <dgm:pt modelId="{EBF1EACC-DDC9-4F70-B6EF-907EC2A254FE}" type="pres">
      <dgm:prSet presAssocID="{DF1BDE76-07E0-46CB-B625-8D99DDD58401}" presName="aNode" presStyleLbl="fgAcc1" presStyleIdx="0" presStyleCnt="3" custScaleX="129316" custScaleY="151106" custLinFactNeighborX="2184" custLinFactNeighborY="-467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28D182-1482-4F73-AB0D-040CB3DE4EAB}" type="pres">
      <dgm:prSet presAssocID="{DF1BDE76-07E0-46CB-B625-8D99DDD58401}" presName="aSpace" presStyleCnt="0"/>
      <dgm:spPr/>
    </dgm:pt>
    <dgm:pt modelId="{3DACF482-C6B3-45DE-BC22-C6951176A4CF}" type="pres">
      <dgm:prSet presAssocID="{120203B2-05F0-4A6A-9D4F-538BB79905CD}" presName="aNode" presStyleLbl="fgAcc1" presStyleIdx="1" presStyleCnt="3" custScaleX="132780" custScaleY="132809" custLinFactY="6402" custLinFactNeighborX="6280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D32019A-BB50-42F4-842A-642FE0B68D1B}" type="pres">
      <dgm:prSet presAssocID="{120203B2-05F0-4A6A-9D4F-538BB79905CD}" presName="aSpace" presStyleCnt="0"/>
      <dgm:spPr/>
    </dgm:pt>
    <dgm:pt modelId="{B472E88E-A4AE-4D29-B5E2-78F124704C52}" type="pres">
      <dgm:prSet presAssocID="{1B2EF3AE-A6C4-45B9-A7C6-FCD18D3472A6}" presName="aNode" presStyleLbl="fgAcc1" presStyleIdx="2" presStyleCnt="3" custScaleX="133502" custScaleY="194087" custLinFactY="25877" custLinFactNeighborX="6641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089BD40-6F67-4EEB-AF84-8B3E2E0B13F1}" type="pres">
      <dgm:prSet presAssocID="{1B2EF3AE-A6C4-45B9-A7C6-FCD18D3472A6}" presName="aSpace" presStyleCnt="0"/>
      <dgm:spPr/>
    </dgm:pt>
  </dgm:ptLst>
  <dgm:cxnLst>
    <dgm:cxn modelId="{28378F90-A274-41A1-9962-C42626A805C7}" type="presOf" srcId="{DFBEA8A9-1F18-4203-8022-671AA664401F}" destId="{56A28373-2FD6-4D64-9C4B-E6D1959AF631}" srcOrd="0" destOrd="0" presId="urn:microsoft.com/office/officeart/2005/8/layout/pyramid2"/>
    <dgm:cxn modelId="{CA43A9F8-7BA9-42A6-8613-6FC8267F8939}" srcId="{DFBEA8A9-1F18-4203-8022-671AA664401F}" destId="{120203B2-05F0-4A6A-9D4F-538BB79905CD}" srcOrd="1" destOrd="0" parTransId="{A4758B56-E4C9-4E34-B651-F416B1EC443D}" sibTransId="{01200A5C-0CE3-48B6-88C6-A16B8C50C1D9}"/>
    <dgm:cxn modelId="{4C6A5A5E-419D-416A-BCEC-2E6283594C2E}" srcId="{DFBEA8A9-1F18-4203-8022-671AA664401F}" destId="{1B2EF3AE-A6C4-45B9-A7C6-FCD18D3472A6}" srcOrd="2" destOrd="0" parTransId="{32B60F63-C39E-4593-8499-6B8BFB4BF6BC}" sibTransId="{35E478CB-7CEC-4412-8324-DB7676E22E86}"/>
    <dgm:cxn modelId="{D388DCAA-665A-477D-80E4-13CD9BA96432}" type="presOf" srcId="{DF1BDE76-07E0-46CB-B625-8D99DDD58401}" destId="{EBF1EACC-DDC9-4F70-B6EF-907EC2A254FE}" srcOrd="0" destOrd="0" presId="urn:microsoft.com/office/officeart/2005/8/layout/pyramid2"/>
    <dgm:cxn modelId="{6C650388-5CC7-4A8E-AFA1-225C8B8C1EFF}" type="presOf" srcId="{1B2EF3AE-A6C4-45B9-A7C6-FCD18D3472A6}" destId="{B472E88E-A4AE-4D29-B5E2-78F124704C52}" srcOrd="0" destOrd="0" presId="urn:microsoft.com/office/officeart/2005/8/layout/pyramid2"/>
    <dgm:cxn modelId="{44E66F6F-AEC3-4A84-8622-B8476D02E1F8}" srcId="{DFBEA8A9-1F18-4203-8022-671AA664401F}" destId="{DF1BDE76-07E0-46CB-B625-8D99DDD58401}" srcOrd="0" destOrd="0" parTransId="{8CDB1BBD-A5E2-4398-85BA-DEBB86CD6002}" sibTransId="{A67A1218-BD6D-4144-854B-13DA8811EF69}"/>
    <dgm:cxn modelId="{B2C2B213-FCFE-47ED-84BD-A95C4D3A8680}" type="presOf" srcId="{120203B2-05F0-4A6A-9D4F-538BB79905CD}" destId="{3DACF482-C6B3-45DE-BC22-C6951176A4CF}" srcOrd="0" destOrd="0" presId="urn:microsoft.com/office/officeart/2005/8/layout/pyramid2"/>
    <dgm:cxn modelId="{6F21F2C6-638A-49B1-B17C-75BE0C69A961}" type="presParOf" srcId="{56A28373-2FD6-4D64-9C4B-E6D1959AF631}" destId="{069472C3-0BE8-43E1-82B7-7265E0EFF9DA}" srcOrd="0" destOrd="0" presId="urn:microsoft.com/office/officeart/2005/8/layout/pyramid2"/>
    <dgm:cxn modelId="{6D7578F6-308F-4A12-BC97-75D118328E3E}" type="presParOf" srcId="{56A28373-2FD6-4D64-9C4B-E6D1959AF631}" destId="{58CCDB07-8DEF-490D-8F7E-75037323D660}" srcOrd="1" destOrd="0" presId="urn:microsoft.com/office/officeart/2005/8/layout/pyramid2"/>
    <dgm:cxn modelId="{3071B7B3-279D-439A-BEE4-47EB9BA80D1B}" type="presParOf" srcId="{58CCDB07-8DEF-490D-8F7E-75037323D660}" destId="{EBF1EACC-DDC9-4F70-B6EF-907EC2A254FE}" srcOrd="0" destOrd="0" presId="urn:microsoft.com/office/officeart/2005/8/layout/pyramid2"/>
    <dgm:cxn modelId="{3B76A01C-62F9-435B-9B10-08CD56B53BBE}" type="presParOf" srcId="{58CCDB07-8DEF-490D-8F7E-75037323D660}" destId="{E528D182-1482-4F73-AB0D-040CB3DE4EAB}" srcOrd="1" destOrd="0" presId="urn:microsoft.com/office/officeart/2005/8/layout/pyramid2"/>
    <dgm:cxn modelId="{D0C1B827-4F5F-44EC-B8B8-F356EA5E29BC}" type="presParOf" srcId="{58CCDB07-8DEF-490D-8F7E-75037323D660}" destId="{3DACF482-C6B3-45DE-BC22-C6951176A4CF}" srcOrd="2" destOrd="0" presId="urn:microsoft.com/office/officeart/2005/8/layout/pyramid2"/>
    <dgm:cxn modelId="{410D1F21-7D6F-437B-BE3A-89726A24F792}" type="presParOf" srcId="{58CCDB07-8DEF-490D-8F7E-75037323D660}" destId="{9D32019A-BB50-42F4-842A-642FE0B68D1B}" srcOrd="3" destOrd="0" presId="urn:microsoft.com/office/officeart/2005/8/layout/pyramid2"/>
    <dgm:cxn modelId="{6662CF2E-3A66-49F3-997F-2E23FC937DD9}" type="presParOf" srcId="{58CCDB07-8DEF-490D-8F7E-75037323D660}" destId="{B472E88E-A4AE-4D29-B5E2-78F124704C52}" srcOrd="4" destOrd="0" presId="urn:microsoft.com/office/officeart/2005/8/layout/pyramid2"/>
    <dgm:cxn modelId="{308EDF4F-732A-48EF-909D-14F968BAED7D}" type="presParOf" srcId="{58CCDB07-8DEF-490D-8F7E-75037323D660}" destId="{4089BD40-6F67-4EEB-AF84-8B3E2E0B13F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472C3-0BE8-43E1-82B7-7265E0EFF9DA}">
      <dsp:nvSpPr>
        <dsp:cNvPr id="0" name=""/>
        <dsp:cNvSpPr/>
      </dsp:nvSpPr>
      <dsp:spPr>
        <a:xfrm>
          <a:off x="1181638" y="0"/>
          <a:ext cx="5072112" cy="507211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1EACC-DDC9-4F70-B6EF-907EC2A254FE}">
      <dsp:nvSpPr>
        <dsp:cNvPr id="0" name=""/>
        <dsp:cNvSpPr/>
      </dsp:nvSpPr>
      <dsp:spPr>
        <a:xfrm>
          <a:off x="3306442" y="504057"/>
          <a:ext cx="4263384" cy="11885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sx="101000" sy="101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Działania projektowe skierowaliśmy </a:t>
          </a:r>
          <a:r>
            <a:rPr lang="pl-PL" sz="1800" kern="1200" dirty="0" smtClean="0"/>
            <a:t>       do </a:t>
          </a:r>
          <a:r>
            <a:rPr lang="pl-PL" sz="1800" b="1" kern="1200" dirty="0"/>
            <a:t>uczniów</a:t>
          </a:r>
          <a:r>
            <a:rPr lang="pl-PL" sz="1800" kern="1200" dirty="0"/>
            <a:t>, jak również ich </a:t>
          </a:r>
          <a:r>
            <a:rPr lang="pl-PL" sz="1800" b="1" kern="1200" dirty="0"/>
            <a:t>rodziców</a:t>
          </a:r>
          <a:r>
            <a:rPr lang="pl-PL" sz="1800" kern="1200" dirty="0"/>
            <a:t> </a:t>
          </a:r>
          <a:r>
            <a:rPr lang="pl-PL" sz="1800" kern="1200" dirty="0" smtClean="0"/>
            <a:t> i </a:t>
          </a:r>
          <a:r>
            <a:rPr lang="pl-PL" sz="1800" b="1" kern="1200" dirty="0"/>
            <a:t>nauczycieli klasy VII szkoły podstawowej</a:t>
          </a:r>
          <a:r>
            <a:rPr lang="pl-PL" sz="1800" kern="1200" dirty="0"/>
            <a:t> </a:t>
          </a:r>
          <a:endParaRPr lang="en-GB" sz="1800" kern="1200" dirty="0"/>
        </a:p>
      </dsp:txBody>
      <dsp:txXfrm>
        <a:off x="3364463" y="562078"/>
        <a:ext cx="4147342" cy="1072517"/>
      </dsp:txXfrm>
    </dsp:sp>
    <dsp:sp modelId="{3DACF482-C6B3-45DE-BC22-C6951176A4CF}">
      <dsp:nvSpPr>
        <dsp:cNvPr id="0" name=""/>
        <dsp:cNvSpPr/>
      </dsp:nvSpPr>
      <dsp:spPr>
        <a:xfrm>
          <a:off x="3384380" y="1944214"/>
          <a:ext cx="4377587" cy="10446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sx="101000" sy="101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Młodzież wzięła  udział w zajęciach prowadzonych przez </a:t>
          </a:r>
          <a:r>
            <a:rPr lang="pl-PL" sz="1800" b="1" kern="1200" dirty="0"/>
            <a:t>nauczycieli</a:t>
          </a:r>
          <a:r>
            <a:rPr lang="pl-PL" sz="1800" kern="1200" dirty="0"/>
            <a:t>, </a:t>
          </a:r>
          <a:r>
            <a:rPr lang="pl-PL" sz="1800" b="1" kern="1200" dirty="0"/>
            <a:t>rodziców</a:t>
          </a:r>
          <a:r>
            <a:rPr lang="pl-PL" sz="1800" kern="1200" dirty="0"/>
            <a:t>, zaproszonych </a:t>
          </a:r>
          <a:r>
            <a:rPr lang="pl-PL" sz="1800" b="1" kern="1200" dirty="0"/>
            <a:t>specjalistów</a:t>
          </a:r>
          <a:endParaRPr lang="en-GB" sz="1800" b="1" kern="1200" dirty="0"/>
        </a:p>
      </dsp:txBody>
      <dsp:txXfrm>
        <a:off x="3435375" y="1995209"/>
        <a:ext cx="4275597" cy="942650"/>
      </dsp:txXfrm>
    </dsp:sp>
    <dsp:sp modelId="{B472E88E-A4AE-4D29-B5E2-78F124704C52}">
      <dsp:nvSpPr>
        <dsp:cNvPr id="0" name=""/>
        <dsp:cNvSpPr/>
      </dsp:nvSpPr>
      <dsp:spPr>
        <a:xfrm>
          <a:off x="3384380" y="3240361"/>
          <a:ext cx="4401391" cy="15266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sx="101000" sy="101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 Naszym celem było </a:t>
          </a:r>
          <a:r>
            <a:rPr lang="pl-PL" sz="1800" kern="1200" dirty="0" smtClean="0"/>
            <a:t>propagowanie         </a:t>
          </a:r>
          <a:r>
            <a:rPr lang="pl-PL" sz="1800" kern="1200" dirty="0"/>
            <a:t>i upowszechnianie szeroko pojętego, </a:t>
          </a:r>
          <a:r>
            <a:rPr lang="pl-PL" sz="1800" b="1" kern="1200" dirty="0"/>
            <a:t>bezpiecznego stylu życia</a:t>
          </a:r>
          <a:r>
            <a:rPr lang="pl-PL" sz="1800" kern="1200" dirty="0"/>
            <a:t> opartego </a:t>
          </a:r>
          <a:r>
            <a:rPr lang="pl-PL" sz="1800" kern="1200" dirty="0" smtClean="0"/>
            <a:t>          na </a:t>
          </a:r>
          <a:r>
            <a:rPr lang="pl-PL" sz="1800" b="1" kern="1200" dirty="0"/>
            <a:t>dobrych relacjach społecznych</a:t>
          </a:r>
          <a:endParaRPr lang="pl-PL" sz="1800" b="1" kern="1200" dirty="0">
            <a:solidFill>
              <a:srgbClr val="FF0000"/>
            </a:solidFill>
          </a:endParaRPr>
        </a:p>
      </dsp:txBody>
      <dsp:txXfrm>
        <a:off x="3458904" y="3314885"/>
        <a:ext cx="4252343" cy="1377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03424-A045-4DDF-B8EE-C67F5CAA24CE}" type="datetimeFigureOut">
              <a:rPr lang="pl-PL" smtClean="0"/>
              <a:t>2018-10-10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0A165-4F11-4438-9840-BADE9A9D08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585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A165-4F11-4438-9840-BADE9A9D085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763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0A165-4F11-4438-9840-BADE9A9D0858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57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pPr>
              <a:defRPr/>
            </a:pPr>
            <a:fld id="{B10F9815-A990-4B10-A9A7-DFAFFF4CE0AC}" type="datetimeFigureOut">
              <a:rPr lang="pl-PL" smtClean="0"/>
              <a:pPr>
                <a:defRPr/>
              </a:pPr>
              <a:t>2018-10-10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pPr>
              <a:defRPr/>
            </a:pPr>
            <a:fld id="{F5484B04-C2FE-4554-B42B-64AB1955B2F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225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C50D8-6F55-4453-9FDC-E5B18CB643B2}" type="datetimeFigureOut">
              <a:rPr lang="pl-PL" smtClean="0"/>
              <a:pPr>
                <a:defRPr/>
              </a:pPr>
              <a:t>2018-10-10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95AF2-DDFB-4FD2-B88A-45B9B754F39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2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85C50D8-6F55-4453-9FDC-E5B18CB643B2}" type="datetimeFigureOut">
              <a:rPr lang="pl-PL" smtClean="0"/>
              <a:pPr>
                <a:defRPr/>
              </a:pPr>
              <a:t>2018-10-10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6DD95AF2-DDFB-4FD2-B88A-45B9B754F39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2728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85C50D8-6F55-4453-9FDC-E5B18CB643B2}" type="datetimeFigureOut">
              <a:rPr lang="pl-PL" smtClean="0"/>
              <a:pPr>
                <a:defRPr/>
              </a:pPr>
              <a:t>2018-10-10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6DD95AF2-DDFB-4FD2-B88A-45B9B754F39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5861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85C50D8-6F55-4453-9FDC-E5B18CB643B2}" type="datetimeFigureOut">
              <a:rPr lang="pl-PL" smtClean="0"/>
              <a:pPr>
                <a:defRPr/>
              </a:pPr>
              <a:t>2018-10-10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6DD95AF2-DDFB-4FD2-B88A-45B9B754F39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5008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C50D8-6F55-4453-9FDC-E5B18CB643B2}" type="datetimeFigureOut">
              <a:rPr lang="pl-PL" smtClean="0"/>
              <a:pPr>
                <a:defRPr/>
              </a:pPr>
              <a:t>2018-10-10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95AF2-DDFB-4FD2-B88A-45B9B754F39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160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5C50D8-6F55-4453-9FDC-E5B18CB643B2}" type="datetimeFigureOut">
              <a:rPr lang="pl-PL" smtClean="0"/>
              <a:pPr>
                <a:defRPr/>
              </a:pPr>
              <a:t>2018-10-10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95AF2-DDFB-4FD2-B88A-45B9B754F39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3697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C83A5-1481-4121-85F6-38BFD9D0AA0B}" type="datetimeFigureOut">
              <a:rPr lang="pl-PL" smtClean="0"/>
              <a:pPr>
                <a:defRPr/>
              </a:pPr>
              <a:t>2018-10-10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9659-2EE3-45C1-A6DC-50DC825CE11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846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1ED3525-1F5B-4C65-9DDA-BDB03DB3E967}" type="datetimeFigureOut">
              <a:rPr lang="pl-PL" smtClean="0"/>
              <a:pPr>
                <a:defRPr/>
              </a:pPr>
              <a:t>2018-10-10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BDB84C2E-9396-4CF8-8A8E-DF7D5FFD4A0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323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A0BEB-D608-4148-A2FF-3468D55C98C2}" type="datetimeFigureOut">
              <a:rPr lang="pl-PL" smtClean="0"/>
              <a:pPr>
                <a:defRPr/>
              </a:pPr>
              <a:t>2018-10-10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A634E-CF42-403D-B616-6C31765DB95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03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9D0F701-177A-48D0-9374-6280AB53B622}" type="datetimeFigureOut">
              <a:rPr lang="pl-PL" smtClean="0"/>
              <a:pPr>
                <a:defRPr/>
              </a:pPr>
              <a:t>2018-10-10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pPr>
              <a:defRPr/>
            </a:pPr>
            <a:fld id="{DDDA2AED-F1CB-4831-9423-20F7EB47020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354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2EE6C5-3AA4-4FB4-A27B-DC158C5070B0}" type="datetimeFigureOut">
              <a:rPr lang="pl-PL" smtClean="0"/>
              <a:pPr>
                <a:defRPr/>
              </a:pPr>
              <a:t>2018-10-10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DE40F-7712-4728-9F3A-B7D5BF7FA30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523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C5A7B8-A1D9-446E-9C04-3CC6172D97FA}" type="datetimeFigureOut">
              <a:rPr lang="pl-PL" smtClean="0"/>
              <a:pPr>
                <a:defRPr/>
              </a:pPr>
              <a:t>2018-10-10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54969-BE90-4C82-84A7-549FA51869B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101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A556D7-333D-4915-AE54-A294E0F0AEF5}" type="datetimeFigureOut">
              <a:rPr lang="pl-PL" smtClean="0"/>
              <a:pPr>
                <a:defRPr/>
              </a:pPr>
              <a:t>2018-10-10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D5E9B-FE60-437B-84E4-92F4FBE749D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988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527577-3F75-4C5E-8DE5-24A22FE9729D}" type="datetimeFigureOut">
              <a:rPr lang="pl-PL" smtClean="0"/>
              <a:pPr>
                <a:defRPr/>
              </a:pPr>
              <a:t>2018-10-10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119FE-A207-4E75-A52C-BF3D746131D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396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17E229-BC9F-49A3-AD07-DE65A7FC7E8A}" type="datetimeFigureOut">
              <a:rPr lang="pl-PL" smtClean="0"/>
              <a:pPr>
                <a:defRPr/>
              </a:pPr>
              <a:t>2018-10-10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BE997-D469-4C62-838D-CFADE002244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241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0510AE-FA9B-42E1-8F2A-38E270792A2D}" type="datetimeFigureOut">
              <a:rPr lang="pl-PL" smtClean="0"/>
              <a:pPr>
                <a:defRPr/>
              </a:pPr>
              <a:t>2018-10-10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CF561-D427-4AFF-83D1-D4926AACE28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158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5C50D8-6F55-4453-9FDC-E5B18CB643B2}" type="datetimeFigureOut">
              <a:rPr lang="pl-PL" smtClean="0"/>
              <a:pPr>
                <a:defRPr/>
              </a:pPr>
              <a:t>2018-10-10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D95AF2-DDFB-4FD2-B88A-45B9B754F39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4063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1902005"/>
            <a:ext cx="7714067" cy="17972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pl-PL" sz="3600" b="1" dirty="0"/>
              <a:t>Falochron  projekt wczesnej </a:t>
            </a:r>
            <a:br>
              <a:rPr lang="pl-PL" sz="3600" b="1" dirty="0"/>
            </a:br>
            <a:r>
              <a:rPr lang="pl-PL" sz="3600" b="1" dirty="0"/>
              <a:t>    profilaktyki zachowań ryzykownych.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1" y="4445876"/>
            <a:ext cx="6912767" cy="2151476"/>
          </a:xfrm>
        </p:spPr>
        <p:txBody>
          <a:bodyPr>
            <a:noAutofit/>
          </a:bodyPr>
          <a:lstStyle/>
          <a:p>
            <a:r>
              <a:rPr lang="pl-PL" sz="1600" b="1" dirty="0">
                <a:solidFill>
                  <a:schemeClr val="tx1"/>
                </a:solidFill>
              </a:rPr>
              <a:t>Projekt "Falochron" jest finansowany ze środków otrzymanych </a:t>
            </a:r>
            <a:r>
              <a:rPr lang="pl-PL" sz="1600" b="1" dirty="0" smtClean="0">
                <a:solidFill>
                  <a:schemeClr val="tx1"/>
                </a:solidFill>
              </a:rPr>
              <a:t>          z </a:t>
            </a:r>
            <a:r>
              <a:rPr lang="pl-PL" sz="1600" b="1" dirty="0">
                <a:solidFill>
                  <a:schemeClr val="tx1"/>
                </a:solidFill>
              </a:rPr>
              <a:t>Ministerstwa Edukacji Narodowej w ramach otwartego konkursu ofert na realizację zadania publicznego pt. Środowiskowy program profilaktyki jako systemowe rozwiązania w środowisku lokalnym ukierunkowane na wspomaganie ucznia </a:t>
            </a:r>
            <a:r>
              <a:rPr lang="pl-PL" sz="1600" b="1" dirty="0" smtClean="0">
                <a:solidFill>
                  <a:schemeClr val="tx1"/>
                </a:solidFill>
              </a:rPr>
              <a:t>w radzeniu </a:t>
            </a:r>
            <a:r>
              <a:rPr lang="pl-PL" sz="1600" b="1" dirty="0">
                <a:solidFill>
                  <a:schemeClr val="tx1"/>
                </a:solidFill>
              </a:rPr>
              <a:t>sobie </a:t>
            </a:r>
            <a:r>
              <a:rPr lang="pl-PL" sz="1600" b="1" dirty="0" smtClean="0">
                <a:solidFill>
                  <a:schemeClr val="tx1"/>
                </a:solidFill>
              </a:rPr>
              <a:t>               z </a:t>
            </a:r>
            <a:r>
              <a:rPr lang="pl-PL" sz="1600" b="1" dirty="0">
                <a:solidFill>
                  <a:schemeClr val="tx1"/>
                </a:solidFill>
              </a:rPr>
              <a:t>trudnościami  zagrażającymi prawidłowemu </a:t>
            </a:r>
            <a:r>
              <a:rPr lang="pl-PL" sz="1600" b="1" dirty="0" smtClean="0">
                <a:solidFill>
                  <a:schemeClr val="tx1"/>
                </a:solidFill>
              </a:rPr>
              <a:t>rozwojowi                 </a:t>
            </a:r>
            <a:r>
              <a:rPr lang="pl-PL" sz="1600" b="1" dirty="0"/>
              <a:t> </a:t>
            </a:r>
            <a:r>
              <a:rPr lang="pl-PL" sz="1600" b="1" dirty="0" smtClean="0">
                <a:solidFill>
                  <a:schemeClr val="tx1"/>
                </a:solidFill>
              </a:rPr>
              <a:t>  </a:t>
            </a:r>
            <a:r>
              <a:rPr lang="pl-PL" sz="1600" b="1" dirty="0">
                <a:solidFill>
                  <a:schemeClr val="tx1"/>
                </a:solidFill>
              </a:rPr>
              <a:t>i zdrowemu życiu. Uruchamianie lokalnych zasobów instytucjonalnych </a:t>
            </a:r>
            <a:r>
              <a:rPr lang="pl-PL" sz="1600" b="1" dirty="0" smtClean="0">
                <a:solidFill>
                  <a:schemeClr val="tx1"/>
                </a:solidFill>
              </a:rPr>
              <a:t>i </a:t>
            </a:r>
            <a:r>
              <a:rPr lang="pl-PL" sz="1600" b="1" dirty="0">
                <a:solidFill>
                  <a:schemeClr val="tx1"/>
                </a:solidFill>
              </a:rPr>
              <a:t>ludzkich dla wspierania szkół w prowadzeniu skutecznych działań wychowawczych i profilaktycznych.</a:t>
            </a:r>
          </a:p>
        </p:txBody>
      </p:sp>
      <p:pic>
        <p:nvPicPr>
          <p:cNvPr id="4" name="Obraz 3" descr="Między Ludźmi 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20" y="476673"/>
            <a:ext cx="3705225" cy="1323975"/>
          </a:xfrm>
          <a:prstGeom prst="rect">
            <a:avLst/>
          </a:prstGeom>
          <a:noFill/>
        </p:spPr>
      </p:pic>
      <p:pic>
        <p:nvPicPr>
          <p:cNvPr id="5" name="Obraz 4" descr="logo_ministe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746" y="362372"/>
            <a:ext cx="2809875" cy="1405255"/>
          </a:xfrm>
          <a:prstGeom prst="rect">
            <a:avLst/>
          </a:prstGeom>
          <a:noFill/>
        </p:spPr>
      </p:pic>
      <p:pic>
        <p:nvPicPr>
          <p:cNvPr id="6" name="Obraz 5" descr="logo_falochr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4725144"/>
            <a:ext cx="1912920" cy="136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2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524" y="3897051"/>
            <a:ext cx="4536504" cy="2554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sx="102000" sy="102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pole tekstowe 8"/>
          <p:cNvSpPr txBox="1"/>
          <p:nvPr/>
        </p:nvSpPr>
        <p:spPr>
          <a:xfrm>
            <a:off x="444415" y="2068889"/>
            <a:ext cx="338437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Kiermaszu ozdób bożonarodzeniowych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4559" y="993833"/>
            <a:ext cx="4795929" cy="2700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sx="102000" sy="102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-684584" y="320874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3600" b="1" dirty="0">
                <a:solidFill>
                  <a:schemeClr val="accent2"/>
                </a:solidFill>
              </a:rPr>
              <a:t>SZKOLNA TABLICA OGŁOSZEŃ</a:t>
            </a:r>
            <a:br>
              <a:rPr lang="pl-PL" sz="3600" b="1" dirty="0">
                <a:solidFill>
                  <a:schemeClr val="accent2"/>
                </a:solidFill>
              </a:rPr>
            </a:br>
            <a:endParaRPr lang="pl-PL" sz="3600" b="1" dirty="0">
              <a:solidFill>
                <a:schemeClr val="accent2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7"/>
          <a:stretch/>
        </p:blipFill>
        <p:spPr>
          <a:xfrm rot="21342699">
            <a:off x="1923867" y="3509265"/>
            <a:ext cx="360040" cy="40583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7"/>
          <a:stretch/>
        </p:blipFill>
        <p:spPr>
          <a:xfrm>
            <a:off x="6948264" y="587995"/>
            <a:ext cx="360040" cy="405838"/>
          </a:xfrm>
          <a:prstGeom prst="rect">
            <a:avLst/>
          </a:prstGeom>
          <a:effectLst>
            <a:outerShdw dist="508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317" y="3349196"/>
            <a:ext cx="2880320" cy="2229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sx="102000" sy="102000" algn="tl" rotWithShape="0">
              <a:schemeClr val="bg2">
                <a:lumMod val="5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534" y="1118455"/>
            <a:ext cx="2892476" cy="1996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sx="102000" sy="102000" algn="tl" rotWithShape="0">
              <a:schemeClr val="bg2">
                <a:lumMod val="5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213024" y="1771417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Byliśmy współtwórcami szkolnego śpiewnika pieśni patriotycznych.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491880" y="321297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Udzielaliśmy </a:t>
            </a:r>
            <a:r>
              <a:rPr lang="pl-PL" b="1" dirty="0" smtClean="0"/>
              <a:t>się             w </a:t>
            </a:r>
            <a:r>
              <a:rPr lang="pl-PL" b="1" dirty="0"/>
              <a:t>szkolnym chórze podczas ważnych uroczystości szkolnych.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233082"/>
            <a:ext cx="2613051" cy="1959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sx="104000" sy="104000" algn="tl" rotWithShape="0">
              <a:schemeClr val="bg2">
                <a:lumMod val="5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4673" y="4669965"/>
            <a:ext cx="2942996" cy="21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sx="102000" sy="102000" algn="tl" rotWithShape="0">
              <a:schemeClr val="bg2">
                <a:lumMod val="5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pole tekstowe 8"/>
          <p:cNvSpPr txBox="1"/>
          <p:nvPr/>
        </p:nvSpPr>
        <p:spPr>
          <a:xfrm>
            <a:off x="6529706" y="4844930"/>
            <a:ext cx="2593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Godnie reprezentowaliśmy swoją szkołę. </a:t>
            </a:r>
            <a:r>
              <a:rPr lang="pl-PL" b="1" dirty="0" smtClean="0"/>
              <a:t>Pamiętaliśmy              </a:t>
            </a:r>
            <a:r>
              <a:rPr lang="pl-PL" b="1" dirty="0"/>
              <a:t>o miejscach </a:t>
            </a:r>
            <a:r>
              <a:rPr lang="pl-PL" b="1" dirty="0" smtClean="0"/>
              <a:t>pamięci narodowej</a:t>
            </a:r>
            <a:r>
              <a:rPr lang="pl-PL" b="1" dirty="0"/>
              <a:t>.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467544" y="329232"/>
            <a:ext cx="9252107" cy="6961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4000" b="1" dirty="0">
                <a:solidFill>
                  <a:schemeClr val="accent2"/>
                </a:solidFill>
              </a:rPr>
              <a:t>SZKOLNA</a:t>
            </a:r>
            <a:r>
              <a:rPr lang="pl-PL" sz="3600" b="1" dirty="0">
                <a:solidFill>
                  <a:schemeClr val="accent2"/>
                </a:solidFill>
              </a:rPr>
              <a:t> </a:t>
            </a:r>
            <a:r>
              <a:rPr lang="pl-PL" sz="4000" b="1" dirty="0">
                <a:solidFill>
                  <a:schemeClr val="accent2"/>
                </a:solidFill>
              </a:rPr>
              <a:t>TABLICA OGŁOSZEŃ</a:t>
            </a:r>
            <a:r>
              <a:rPr lang="pl-PL" sz="3600" b="1" dirty="0">
                <a:solidFill>
                  <a:schemeClr val="accent2"/>
                </a:solidFill>
              </a:rPr>
              <a:t/>
            </a:r>
            <a:br>
              <a:rPr lang="pl-PL" sz="3600" b="1" dirty="0">
                <a:solidFill>
                  <a:schemeClr val="accent2"/>
                </a:solidFill>
              </a:rPr>
            </a:br>
            <a:endParaRPr lang="pl-PL" sz="3600" b="1" dirty="0">
              <a:solidFill>
                <a:schemeClr val="accent2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7"/>
          <a:stretch/>
        </p:blipFill>
        <p:spPr>
          <a:xfrm rot="21342699">
            <a:off x="1452162" y="2930463"/>
            <a:ext cx="360040" cy="40583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7"/>
          <a:stretch/>
        </p:blipFill>
        <p:spPr>
          <a:xfrm rot="21342699">
            <a:off x="4401614" y="4342189"/>
            <a:ext cx="360040" cy="40583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7"/>
          <a:stretch/>
        </p:blipFill>
        <p:spPr>
          <a:xfrm rot="21342699">
            <a:off x="7437649" y="1850635"/>
            <a:ext cx="360040" cy="40583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chemat blokowy: łącznik 6"/>
          <p:cNvSpPr/>
          <p:nvPr/>
        </p:nvSpPr>
        <p:spPr>
          <a:xfrm>
            <a:off x="3064844" y="1052736"/>
            <a:ext cx="5976664" cy="561662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chemat blokowy: łącznik 7"/>
          <p:cNvSpPr/>
          <p:nvPr/>
        </p:nvSpPr>
        <p:spPr>
          <a:xfrm>
            <a:off x="251520" y="1052736"/>
            <a:ext cx="5760640" cy="561662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468868" y="394033"/>
            <a:ext cx="8136904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l-PL" sz="3600" b="1" i="1" dirty="0">
                <a:solidFill>
                  <a:schemeClr val="accent2"/>
                </a:solidFill>
                <a:latin typeface="+mj-lt"/>
              </a:rPr>
              <a:t>„Patrzeć na innych i czynić dobro”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3673224" y="2492896"/>
            <a:ext cx="17281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Nauka umiejętności społecznych- radzenie sobie </a:t>
            </a:r>
            <a:endParaRPr lang="pl-PL" b="1" dirty="0" smtClean="0"/>
          </a:p>
          <a:p>
            <a:pPr algn="ctr"/>
            <a:r>
              <a:rPr lang="pl-PL" b="1" dirty="0" smtClean="0"/>
              <a:t>w </a:t>
            </a:r>
            <a:r>
              <a:rPr lang="pl-PL" b="1" dirty="0"/>
              <a:t>trudnych sytuacjach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755576" y="2154341"/>
            <a:ext cx="25922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pl-PL" sz="2000" b="1" dirty="0"/>
              <a:t>Warsztaty </a:t>
            </a:r>
            <a:endParaRPr lang="pl-PL" sz="2000" b="1" dirty="0" smtClean="0"/>
          </a:p>
          <a:p>
            <a:pPr algn="ctr"/>
            <a:r>
              <a:rPr lang="pl-PL" sz="2000" b="1" dirty="0" smtClean="0"/>
              <a:t>z psychologiem</a:t>
            </a:r>
          </a:p>
          <a:p>
            <a:pPr algn="ctr"/>
            <a:r>
              <a:rPr lang="pl-PL" sz="2000" b="1" dirty="0" smtClean="0"/>
              <a:t>na </a:t>
            </a:r>
            <a:r>
              <a:rPr lang="pl-PL" sz="2000" b="1" dirty="0"/>
              <a:t>temat komunikacji umiejętności słuchania</a:t>
            </a:r>
          </a:p>
          <a:p>
            <a:pPr algn="ctr">
              <a:buFont typeface="Wingdings" pitchFamily="2" charset="2"/>
              <a:buChar char="Ø"/>
            </a:pPr>
            <a:r>
              <a:rPr lang="pl-PL" sz="2000" b="1" dirty="0"/>
              <a:t>Warsztaty </a:t>
            </a:r>
            <a:endParaRPr lang="pl-PL" sz="2000" b="1" dirty="0" smtClean="0"/>
          </a:p>
          <a:p>
            <a:pPr algn="ctr"/>
            <a:r>
              <a:rPr lang="pl-PL" sz="2000" b="1" dirty="0" smtClean="0"/>
              <a:t>z </a:t>
            </a:r>
            <a:r>
              <a:rPr lang="pl-PL" sz="2000" b="1" dirty="0"/>
              <a:t>pedagogiem </a:t>
            </a:r>
            <a:endParaRPr lang="pl-PL" sz="2000" b="1" dirty="0" smtClean="0"/>
          </a:p>
          <a:p>
            <a:pPr algn="ctr"/>
            <a:r>
              <a:rPr lang="pl-PL" sz="2000" b="1" dirty="0" smtClean="0"/>
              <a:t>na </a:t>
            </a:r>
            <a:r>
              <a:rPr lang="pl-PL" sz="2000" b="1" dirty="0"/>
              <a:t>temat radzenia sobie ze </a:t>
            </a:r>
            <a:r>
              <a:rPr lang="pl-PL" sz="2000" b="1" dirty="0" smtClean="0"/>
              <a:t>złością</a:t>
            </a:r>
          </a:p>
          <a:p>
            <a:pPr algn="ctr"/>
            <a:r>
              <a:rPr lang="pl-PL" sz="2000" b="1" dirty="0" smtClean="0"/>
              <a:t>i </a:t>
            </a:r>
            <a:r>
              <a:rPr lang="pl-PL" sz="2000" b="1" dirty="0"/>
              <a:t>agresją innych</a:t>
            </a:r>
          </a:p>
          <a:p>
            <a:pPr algn="ctr"/>
            <a:r>
              <a:rPr lang="pl-PL" b="1" dirty="0"/>
              <a:t> 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6048164" y="3016115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pl-PL" sz="2000" b="1" dirty="0"/>
              <a:t>Spotkanie </a:t>
            </a:r>
            <a:r>
              <a:rPr lang="pl-PL" sz="2000" b="1" dirty="0" smtClean="0"/>
              <a:t>                      z </a:t>
            </a:r>
            <a:r>
              <a:rPr lang="pl-PL" sz="2000" b="1" dirty="0"/>
              <a:t>kuratorem sądowym </a:t>
            </a:r>
          </a:p>
          <a:p>
            <a:pPr algn="ctr">
              <a:buFont typeface="Wingdings" pitchFamily="2" charset="2"/>
              <a:buChar char="Ø"/>
            </a:pPr>
            <a:r>
              <a:rPr lang="pl-PL" sz="2000" b="1" dirty="0"/>
              <a:t>Dzień Bez Teczki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5730">
            <a:off x="5374812" y="1013079"/>
            <a:ext cx="3516837" cy="19801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7"/>
          <a:stretch/>
        </p:blipFill>
        <p:spPr>
          <a:xfrm rot="3168788">
            <a:off x="7381628" y="641920"/>
            <a:ext cx="353758" cy="398757"/>
          </a:xfrm>
          <a:prstGeom prst="rect">
            <a:avLst/>
          </a:prstGeom>
        </p:spPr>
      </p:pic>
      <p:pic>
        <p:nvPicPr>
          <p:cNvPr id="3076" name="Picture 4" descr="F:\Zdjęcia falochron\rela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5053" y="4344101"/>
            <a:ext cx="3055419" cy="22789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7"/>
          <a:stretch/>
        </p:blipFill>
        <p:spPr>
          <a:xfrm rot="21342699">
            <a:off x="7307431" y="3902974"/>
            <a:ext cx="360040" cy="405838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21306911">
            <a:off x="300732" y="3406144"/>
            <a:ext cx="4667722" cy="2890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359148" y="1097588"/>
            <a:ext cx="399644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b="1" dirty="0"/>
              <a:t>Wiemy, czym jest </a:t>
            </a:r>
            <a:r>
              <a:rPr lang="pl-PL" b="1" dirty="0" err="1"/>
              <a:t>cyberprzemoc</a:t>
            </a:r>
            <a:r>
              <a:rPr lang="pl-PL" b="1" dirty="0"/>
              <a:t>.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59148" y="1622483"/>
            <a:ext cx="3635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Podczas spotkania z kuratorem sądowym staliśmy się świadomi tego, że łamanie zasad regulaminu niesie </a:t>
            </a:r>
            <a:endParaRPr lang="pl-PL" b="1" dirty="0" smtClean="0"/>
          </a:p>
          <a:p>
            <a:r>
              <a:rPr lang="pl-PL" b="1" dirty="0" smtClean="0"/>
              <a:t>za </a:t>
            </a:r>
            <a:r>
              <a:rPr lang="pl-PL" b="1" dirty="0"/>
              <a:t>sobą konsekwencje.  </a:t>
            </a: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-199944" y="245918"/>
            <a:ext cx="7333174" cy="6961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3600" b="1" dirty="0">
                <a:solidFill>
                  <a:schemeClr val="accent2"/>
                </a:solidFill>
              </a:rPr>
              <a:t>SZKOLNA TABLICA OGŁOSZEŃ</a:t>
            </a:r>
            <a:br>
              <a:rPr lang="pl-PL" sz="3600" b="1" dirty="0">
                <a:solidFill>
                  <a:schemeClr val="accent2"/>
                </a:solidFill>
              </a:rPr>
            </a:br>
            <a:endParaRPr lang="pl-PL" sz="3600" b="1" dirty="0">
              <a:solidFill>
                <a:schemeClr val="accent2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004048" y="3151786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Kiedy potrzebowaliśmy chwili wyciszenia mogliśmy skorzystać </a:t>
            </a:r>
            <a:endParaRPr lang="pl-PL" sz="1400" b="1" dirty="0" smtClean="0"/>
          </a:p>
          <a:p>
            <a:r>
              <a:rPr lang="pl-PL" sz="1400" b="1" dirty="0" smtClean="0"/>
              <a:t>z </a:t>
            </a:r>
            <a:r>
              <a:rPr lang="pl-PL" sz="1400" b="1" dirty="0"/>
              <a:t>kącika </a:t>
            </a:r>
            <a:r>
              <a:rPr lang="pl-PL" sz="1400" b="1" dirty="0" smtClean="0"/>
              <a:t>relaksu – </a:t>
            </a:r>
          </a:p>
          <a:p>
            <a:r>
              <a:rPr lang="pl-PL" sz="1400" b="1" dirty="0" smtClean="0"/>
              <a:t>to </a:t>
            </a:r>
            <a:r>
              <a:rPr lang="pl-PL" sz="1400" b="1" dirty="0"/>
              <a:t>naprawdę działa!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7"/>
          <a:stretch/>
        </p:blipFill>
        <p:spPr>
          <a:xfrm rot="21342699">
            <a:off x="2038702" y="3052455"/>
            <a:ext cx="360040" cy="40583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28121">
            <a:off x="5240198" y="2244955"/>
            <a:ext cx="3471060" cy="2603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sx="102000" sy="102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-108520" y="265308"/>
            <a:ext cx="9252519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sz="3600" b="1" dirty="0">
                <a:solidFill>
                  <a:schemeClr val="accent2"/>
                </a:solidFill>
              </a:rPr>
              <a:t>Z KLASOWEJ </a:t>
            </a:r>
            <a:r>
              <a:rPr lang="pl-PL" sz="3600" b="1" dirty="0" smtClean="0">
                <a:solidFill>
                  <a:schemeClr val="accent2"/>
                </a:solidFill>
              </a:rPr>
              <a:t>KRONIKI „Dzień </a:t>
            </a:r>
            <a:r>
              <a:rPr lang="pl-PL" sz="3600" b="1" dirty="0">
                <a:solidFill>
                  <a:schemeClr val="accent2"/>
                </a:solidFill>
              </a:rPr>
              <a:t>bez teczki”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767837">
            <a:off x="603142" y="2709333"/>
            <a:ext cx="4497492" cy="33731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sx="102000" sy="102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7"/>
          <a:stretch/>
        </p:blipFill>
        <p:spPr>
          <a:xfrm rot="21342699">
            <a:off x="2048308" y="2375733"/>
            <a:ext cx="360040" cy="40583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4420" y="1268330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Można mile spędzić czas edukacyjnie </a:t>
            </a:r>
            <a:endParaRPr lang="pl-PL" b="1" dirty="0" smtClean="0"/>
          </a:p>
          <a:p>
            <a:r>
              <a:rPr lang="pl-PL" b="1" dirty="0" smtClean="0"/>
              <a:t>i </a:t>
            </a:r>
            <a:r>
              <a:rPr lang="pl-PL" b="1" dirty="0"/>
              <a:t>profilaktycznie nie przynosząc </a:t>
            </a:r>
            <a:endParaRPr lang="pl-PL" b="1" dirty="0" smtClean="0"/>
          </a:p>
          <a:p>
            <a:r>
              <a:rPr lang="pl-PL" b="1" dirty="0" smtClean="0"/>
              <a:t>do </a:t>
            </a:r>
            <a:r>
              <a:rPr lang="pl-PL" b="1" dirty="0"/>
              <a:t>szkoły plecaka z </a:t>
            </a:r>
            <a:r>
              <a:rPr lang="pl-PL" b="1" dirty="0" smtClean="0"/>
              <a:t>książkami</a:t>
            </a:r>
          </a:p>
          <a:p>
            <a:r>
              <a:rPr lang="pl-PL" b="1" dirty="0" smtClean="0"/>
              <a:t>i </a:t>
            </a:r>
            <a:r>
              <a:rPr lang="pl-PL" b="1" dirty="0"/>
              <a:t>zeszytami.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7"/>
          <a:stretch/>
        </p:blipFill>
        <p:spPr>
          <a:xfrm rot="4481939">
            <a:off x="7230859" y="1892762"/>
            <a:ext cx="360040" cy="405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Zdjęcia falochron\apel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8926">
            <a:off x="501796" y="4346492"/>
            <a:ext cx="2940676" cy="22055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sx="103000" sy="103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8190">
            <a:off x="5549949" y="4278928"/>
            <a:ext cx="3176075" cy="2168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sx="102000" sy="102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5999">
            <a:off x="6035475" y="517893"/>
            <a:ext cx="2851334" cy="20710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sx="102000" sy="102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2601757" y="2746496"/>
            <a:ext cx="5858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Z wielkim zainteresowaniem obejrzeliśmy film, który był pozbawiony dialogów, komentarzy</a:t>
            </a:r>
            <a:r>
              <a:rPr lang="pl-PL" b="1" dirty="0" smtClean="0"/>
              <a:t>,</a:t>
            </a:r>
          </a:p>
          <a:p>
            <a:r>
              <a:rPr lang="pl-PL" b="1" dirty="0" smtClean="0"/>
              <a:t>a </a:t>
            </a:r>
            <a:r>
              <a:rPr lang="pl-PL" b="1" dirty="0"/>
              <a:t>same scenki zawarte w nim pozwoliły wywnioskować w jaki sposób można czynić dobro.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1680" y="1356759"/>
            <a:ext cx="25921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Czynnie włączyliśmy się w działania Szkolnego Tygodnia Profilaktyki w naszej szkole. Udowodniliśmy</a:t>
            </a:r>
            <a:r>
              <a:rPr lang="pl-PL" b="1" dirty="0" smtClean="0"/>
              <a:t>,</a:t>
            </a:r>
          </a:p>
          <a:p>
            <a:r>
              <a:rPr lang="pl-PL" b="1" dirty="0" smtClean="0"/>
              <a:t>że </a:t>
            </a:r>
            <a:r>
              <a:rPr lang="pl-PL" b="1" dirty="0"/>
              <a:t>potrafimy </a:t>
            </a:r>
            <a:endParaRPr lang="pl-PL" b="1" dirty="0" smtClean="0"/>
          </a:p>
          <a:p>
            <a:r>
              <a:rPr lang="pl-PL" b="1" dirty="0" smtClean="0"/>
              <a:t>to </a:t>
            </a:r>
            <a:r>
              <a:rPr lang="pl-PL" b="1" dirty="0"/>
              <a:t>czynić poczynając od najbliższego otoczenia.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2809553" y="1330872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Czynić dobro możemy </a:t>
            </a:r>
            <a:endParaRPr lang="pl-PL" b="1" dirty="0" smtClean="0"/>
          </a:p>
          <a:p>
            <a:r>
              <a:rPr lang="pl-PL" b="1" dirty="0" smtClean="0"/>
              <a:t>na różne sposoby</a:t>
            </a:r>
            <a:r>
              <a:rPr lang="pl-PL" b="1" dirty="0"/>
              <a:t>, bo dobroć jest Miłością w działaniu.</a:t>
            </a:r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-1112471" y="120866"/>
            <a:ext cx="8229600" cy="6961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3600" b="1" dirty="0">
                <a:solidFill>
                  <a:schemeClr val="accent2"/>
                </a:solidFill>
              </a:rPr>
              <a:t>TABLICA OGŁOSZEŃ</a:t>
            </a:r>
          </a:p>
          <a:p>
            <a:r>
              <a:rPr lang="pl-PL" sz="3600" b="1" dirty="0">
                <a:solidFill>
                  <a:schemeClr val="accent2"/>
                </a:solidFill>
              </a:rPr>
              <a:t>Szkolny tydzień profilaktyki</a:t>
            </a:r>
            <a:br>
              <a:rPr lang="pl-PL" sz="3600" b="1" dirty="0">
                <a:solidFill>
                  <a:schemeClr val="accent2"/>
                </a:solidFill>
              </a:rPr>
            </a:br>
            <a:endParaRPr lang="pl-PL" sz="3600" b="1" dirty="0">
              <a:solidFill>
                <a:schemeClr val="accent2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7"/>
          <a:stretch/>
        </p:blipFill>
        <p:spPr>
          <a:xfrm rot="4481939">
            <a:off x="7803564" y="266001"/>
            <a:ext cx="360040" cy="40583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7"/>
          <a:stretch/>
        </p:blipFill>
        <p:spPr>
          <a:xfrm rot="21343343">
            <a:off x="1477564" y="3985227"/>
            <a:ext cx="360040" cy="40583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7"/>
          <a:stretch/>
        </p:blipFill>
        <p:spPr>
          <a:xfrm rot="4481939">
            <a:off x="7201197" y="3878105"/>
            <a:ext cx="360040" cy="40583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373013"/>
            <a:ext cx="799288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l-PL" sz="3600" b="1" i="1" dirty="0">
                <a:solidFill>
                  <a:schemeClr val="accent2"/>
                </a:solidFill>
                <a:latin typeface="+mj-lt"/>
              </a:rPr>
              <a:t>„Patrzeć na innych i czynić dobro”</a:t>
            </a:r>
          </a:p>
        </p:txBody>
      </p:sp>
      <p:sp>
        <p:nvSpPr>
          <p:cNvPr id="7" name="Schemat blokowy: łącznik 6"/>
          <p:cNvSpPr/>
          <p:nvPr/>
        </p:nvSpPr>
        <p:spPr>
          <a:xfrm>
            <a:off x="3059832" y="980728"/>
            <a:ext cx="5976664" cy="5688632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chemat blokowy: łącznik 7"/>
          <p:cNvSpPr/>
          <p:nvPr/>
        </p:nvSpPr>
        <p:spPr>
          <a:xfrm>
            <a:off x="0" y="908720"/>
            <a:ext cx="6012160" cy="576064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3926815" y="3327375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Promocja zdrowego stylu życia 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635046" y="2634878"/>
            <a:ext cx="237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2000" b="1" dirty="0"/>
              <a:t>Zajęcia dotyczące zdrowego odżywiania </a:t>
            </a:r>
            <a:r>
              <a:rPr lang="pl-PL" sz="2000" b="1" dirty="0" smtClean="0"/>
              <a:t>się</a:t>
            </a:r>
          </a:p>
          <a:p>
            <a:endParaRPr lang="pl-PL" sz="2000" b="1" dirty="0"/>
          </a:p>
          <a:p>
            <a:pPr>
              <a:buFont typeface="Wingdings" pitchFamily="2" charset="2"/>
              <a:buChar char="Ø"/>
            </a:pPr>
            <a:r>
              <a:rPr lang="pl-PL" sz="2000" b="1" dirty="0"/>
              <a:t>Warsztaty kulinarne „</a:t>
            </a:r>
            <a:r>
              <a:rPr lang="pl-PL" sz="2000" b="1" dirty="0" err="1"/>
              <a:t>Masterchef</a:t>
            </a:r>
            <a:r>
              <a:rPr lang="pl-PL" sz="2000" b="1" dirty="0"/>
              <a:t>”</a:t>
            </a:r>
          </a:p>
          <a:p>
            <a:r>
              <a:rPr lang="pl-PL" sz="2000" b="1" dirty="0"/>
              <a:t> 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6300192" y="2720967"/>
            <a:ext cx="2448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2000" b="1" dirty="0"/>
              <a:t>Tydzień Zdrowego Stylu </a:t>
            </a:r>
            <a:r>
              <a:rPr lang="pl-PL" sz="2000" b="1" dirty="0" smtClean="0"/>
              <a:t>Życia</a:t>
            </a:r>
          </a:p>
          <a:p>
            <a:endParaRPr lang="pl-PL" sz="2000" b="1" dirty="0"/>
          </a:p>
          <a:p>
            <a:pPr>
              <a:buFont typeface="Wingdings" pitchFamily="2" charset="2"/>
              <a:buChar char="Ø"/>
            </a:pPr>
            <a:r>
              <a:rPr lang="pl-PL" sz="2000" b="1" dirty="0"/>
              <a:t>Piknik rodzinny- Śniadanie na trawie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48130">
            <a:off x="5155982" y="4435296"/>
            <a:ext cx="3595861" cy="2022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sx="103000" sy="103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7"/>
          <a:stretch/>
        </p:blipFill>
        <p:spPr>
          <a:xfrm rot="3709876">
            <a:off x="6811979" y="4029808"/>
            <a:ext cx="360040" cy="405838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27629">
            <a:off x="335233" y="4236623"/>
            <a:ext cx="3224535" cy="2080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sx="103000" sy="103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6208">
            <a:off x="5474456" y="1691259"/>
            <a:ext cx="3290236" cy="1850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sx="103000" sy="103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2575424" y="3405151"/>
            <a:ext cx="4716016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Każdy z nas stał się małym </a:t>
            </a:r>
            <a:r>
              <a:rPr lang="pl-PL" b="1" dirty="0" err="1"/>
              <a:t>Masterchef’em</a:t>
            </a:r>
            <a:r>
              <a:rPr lang="pl-PL" b="1" dirty="0"/>
              <a:t>, a przygotowywanie posiłków stało się przyjemnością.</a:t>
            </a:r>
          </a:p>
          <a:p>
            <a:endParaRPr lang="pl-PL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13220" y="1996884"/>
            <a:ext cx="4355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Pod czujnym okiem szefa kuchni rozpoznawaliśmy i nazywaliśmy przyprawy. Nie była to łatwa sztuka. Niektóre z nich kusiły smakiem, zapachem czy też kształtem. </a:t>
            </a: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475656" y="1349556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Sekrety gotowania poznaliśmy podczas warsztatów kulinarnych.  </a:t>
            </a:r>
          </a:p>
          <a:p>
            <a:endParaRPr lang="pl-PL" dirty="0"/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-396552" y="36340"/>
            <a:ext cx="9793088" cy="10492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3600" b="1" dirty="0" smtClean="0">
                <a:solidFill>
                  <a:schemeClr val="accent2"/>
                </a:solidFill>
              </a:rPr>
              <a:t>                               TABLICA </a:t>
            </a:r>
            <a:r>
              <a:rPr lang="pl-PL" sz="3600" b="1" dirty="0">
                <a:solidFill>
                  <a:schemeClr val="accent2"/>
                </a:solidFill>
              </a:rPr>
              <a:t>OGŁOSZEŃ</a:t>
            </a:r>
          </a:p>
          <a:p>
            <a:r>
              <a:rPr lang="pl-PL" sz="3600" b="1" dirty="0" smtClean="0">
                <a:solidFill>
                  <a:schemeClr val="accent2"/>
                </a:solidFill>
              </a:rPr>
              <a:t>       I </a:t>
            </a:r>
            <a:r>
              <a:rPr lang="pl-PL" sz="3600" b="1" dirty="0">
                <a:solidFill>
                  <a:schemeClr val="accent2"/>
                </a:solidFill>
              </a:rPr>
              <a:t>Ty możesz zostać </a:t>
            </a:r>
            <a:r>
              <a:rPr lang="pl-PL" sz="3600" b="1" dirty="0" err="1">
                <a:solidFill>
                  <a:schemeClr val="accent2"/>
                </a:solidFill>
              </a:rPr>
              <a:t>Masterchef’em</a:t>
            </a:r>
            <a:endParaRPr lang="pl-PL" sz="3600" b="1" dirty="0">
              <a:solidFill>
                <a:schemeClr val="accent2"/>
              </a:solidFill>
            </a:endParaRPr>
          </a:p>
          <a:p>
            <a:r>
              <a:rPr lang="pl-PL" sz="3600" dirty="0">
                <a:solidFill>
                  <a:schemeClr val="accent2"/>
                </a:solidFill>
              </a:rPr>
              <a:t/>
            </a:r>
            <a:br>
              <a:rPr lang="pl-PL" sz="3600" dirty="0">
                <a:solidFill>
                  <a:schemeClr val="accent2"/>
                </a:solidFill>
              </a:rPr>
            </a:br>
            <a:endParaRPr lang="pl-PL" sz="3600" dirty="0">
              <a:solidFill>
                <a:schemeClr val="accent2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7"/>
          <a:stretch/>
        </p:blipFill>
        <p:spPr>
          <a:xfrm rot="4481939">
            <a:off x="2211187" y="3905656"/>
            <a:ext cx="360040" cy="40583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7"/>
          <a:stretch/>
        </p:blipFill>
        <p:spPr>
          <a:xfrm rot="4481939">
            <a:off x="7354651" y="1403395"/>
            <a:ext cx="360040" cy="40583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0850">
            <a:off x="137898" y="1742228"/>
            <a:ext cx="3007029" cy="16930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sx="103000" sy="103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4790">
            <a:off x="5426365" y="4218937"/>
            <a:ext cx="3476344" cy="1957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sx="103000" sy="103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9940" name="Picture 4" descr="F:\Zdjęcia falochron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14283">
            <a:off x="6225389" y="1738046"/>
            <a:ext cx="2599527" cy="1948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sx="103000" sy="103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9941" name="Picture 5" descr="F:\Zdjęcia falochron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59011">
            <a:off x="257262" y="4186922"/>
            <a:ext cx="3088850" cy="2315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sx="103000" sy="103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pole tekstowe 6"/>
          <p:cNvSpPr txBox="1"/>
          <p:nvPr/>
        </p:nvSpPr>
        <p:spPr>
          <a:xfrm>
            <a:off x="3743908" y="4667042"/>
            <a:ext cx="144016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Śniadanie na trawie było wyśmienite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11560" y="37170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203266" y="2825781"/>
            <a:ext cx="2824021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Rozgrywki  sportowe    wzmogły nasz </a:t>
            </a:r>
            <a:r>
              <a:rPr lang="pl-PL" b="1" dirty="0" smtClean="0"/>
              <a:t>apetyt</a:t>
            </a:r>
          </a:p>
          <a:p>
            <a:pPr algn="ctr"/>
            <a:r>
              <a:rPr lang="pl-PL" b="1" dirty="0" smtClean="0"/>
              <a:t>na </a:t>
            </a:r>
            <a:r>
              <a:rPr lang="pl-PL" b="1" dirty="0"/>
              <a:t>zdrowe jedzenie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499153" y="1422756"/>
            <a:ext cx="2232248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Potrafimy  udzielać pierwszej pomocy</a:t>
            </a:r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349188" y="217274"/>
            <a:ext cx="8229600" cy="6961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3600" b="1" dirty="0">
                <a:solidFill>
                  <a:schemeClr val="accent2"/>
                </a:solidFill>
              </a:rPr>
              <a:t>TABLICA OGŁOSZEŃ</a:t>
            </a:r>
          </a:p>
          <a:p>
            <a:r>
              <a:rPr lang="pl-PL" sz="3600" b="1" dirty="0">
                <a:solidFill>
                  <a:schemeClr val="accent2"/>
                </a:solidFill>
              </a:rPr>
              <a:t>Propagujemy zdrowy styl życia 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7"/>
          <a:stretch/>
        </p:blipFill>
        <p:spPr>
          <a:xfrm rot="20874751">
            <a:off x="1151621" y="1456455"/>
            <a:ext cx="360040" cy="36073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7"/>
          <a:stretch/>
        </p:blipFill>
        <p:spPr>
          <a:xfrm rot="20733271">
            <a:off x="1229029" y="3836753"/>
            <a:ext cx="360040" cy="40583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7"/>
          <a:stretch/>
        </p:blipFill>
        <p:spPr>
          <a:xfrm rot="4481939">
            <a:off x="7900993" y="1426467"/>
            <a:ext cx="360040" cy="40583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7"/>
          <a:stretch/>
        </p:blipFill>
        <p:spPr>
          <a:xfrm rot="4481939">
            <a:off x="7414530" y="3883445"/>
            <a:ext cx="360040" cy="40583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27002" y="461681"/>
            <a:ext cx="7998589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l-PL" sz="3600" b="1" i="1" dirty="0">
                <a:solidFill>
                  <a:schemeClr val="accent2"/>
                </a:solidFill>
                <a:latin typeface="+mj-lt"/>
              </a:rPr>
              <a:t>„Patrzeć na innych i czynić dobro”</a:t>
            </a:r>
          </a:p>
        </p:txBody>
      </p:sp>
      <p:sp>
        <p:nvSpPr>
          <p:cNvPr id="7" name="Schemat blokowy: łącznik 6"/>
          <p:cNvSpPr/>
          <p:nvPr/>
        </p:nvSpPr>
        <p:spPr>
          <a:xfrm>
            <a:off x="3672880" y="1108012"/>
            <a:ext cx="5400600" cy="5606988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chemat blokowy: łącznik 7"/>
          <p:cNvSpPr/>
          <p:nvPr/>
        </p:nvSpPr>
        <p:spPr>
          <a:xfrm>
            <a:off x="49938" y="1098376"/>
            <a:ext cx="5564271" cy="561662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3807061" y="312296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Nauczyciele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605859" y="1872406"/>
            <a:ext cx="31683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pl-PL" b="1" dirty="0"/>
              <a:t>Prelekcja dietetyka </a:t>
            </a:r>
            <a:endParaRPr lang="pl-PL" b="1" dirty="0" smtClean="0"/>
          </a:p>
          <a:p>
            <a:pPr algn="ctr"/>
            <a:r>
              <a:rPr lang="pl-PL" b="1" dirty="0" smtClean="0"/>
              <a:t>dla </a:t>
            </a:r>
            <a:r>
              <a:rPr lang="pl-PL" b="1" dirty="0"/>
              <a:t>rodziców o zdrowym odżywianiu się</a:t>
            </a:r>
          </a:p>
          <a:p>
            <a:pPr algn="ctr">
              <a:buFont typeface="Wingdings" pitchFamily="2" charset="2"/>
              <a:buChar char="Ø"/>
            </a:pPr>
            <a:r>
              <a:rPr lang="pl-PL" b="1" dirty="0"/>
              <a:t>Warsztaty kulinarne </a:t>
            </a:r>
            <a:endParaRPr lang="pl-PL" b="1" dirty="0" smtClean="0"/>
          </a:p>
          <a:p>
            <a:pPr algn="ctr"/>
            <a:r>
              <a:rPr lang="pl-PL" b="1" dirty="0" smtClean="0"/>
              <a:t>z </a:t>
            </a:r>
            <a:r>
              <a:rPr lang="pl-PL" b="1" dirty="0"/>
              <a:t>rodzicami </a:t>
            </a:r>
            <a:r>
              <a:rPr lang="pl-PL" b="1" dirty="0" err="1"/>
              <a:t>Masterchef</a:t>
            </a:r>
            <a:endParaRPr lang="pl-PL" b="1" dirty="0"/>
          </a:p>
          <a:p>
            <a:pPr algn="ctr">
              <a:buFont typeface="Wingdings" pitchFamily="2" charset="2"/>
              <a:buChar char="Ø"/>
            </a:pPr>
            <a:r>
              <a:rPr lang="pl-PL" b="1" dirty="0"/>
              <a:t>Rodzinny piknik Śniadanie na trawie</a:t>
            </a:r>
          </a:p>
          <a:p>
            <a:pPr algn="ctr">
              <a:buFont typeface="Wingdings" pitchFamily="2" charset="2"/>
              <a:buChar char="Ø"/>
            </a:pPr>
            <a:r>
              <a:rPr lang="pl-PL" b="1" dirty="0"/>
              <a:t>Warsztaty z pedagogiem na temat radzenie sobie </a:t>
            </a:r>
            <a:endParaRPr lang="pl-PL" b="1" dirty="0" smtClean="0"/>
          </a:p>
          <a:p>
            <a:pPr algn="ctr"/>
            <a:r>
              <a:rPr lang="pl-PL" b="1" dirty="0" smtClean="0"/>
              <a:t>z </a:t>
            </a:r>
            <a:r>
              <a:rPr lang="pl-PL" b="1" dirty="0"/>
              <a:t>agresją innych- Akademia Rodzica</a:t>
            </a:r>
          </a:p>
          <a:p>
            <a:pPr algn="ctr">
              <a:buFont typeface="Wingdings" pitchFamily="2" charset="2"/>
              <a:buChar char="Ø"/>
            </a:pPr>
            <a:r>
              <a:rPr lang="pl-PL" b="1" dirty="0"/>
              <a:t>Organizacja spotkań </a:t>
            </a:r>
            <a:endParaRPr lang="pl-PL" b="1" dirty="0" smtClean="0"/>
          </a:p>
          <a:p>
            <a:pPr algn="ctr"/>
            <a:r>
              <a:rPr lang="pl-PL" b="1" dirty="0" smtClean="0"/>
              <a:t>z </a:t>
            </a:r>
            <a:r>
              <a:rPr lang="pl-PL" b="1" dirty="0"/>
              <a:t>rodzicami- prezentacja zawodów</a:t>
            </a:r>
          </a:p>
          <a:p>
            <a:pPr algn="ctr"/>
            <a:r>
              <a:rPr lang="pl-PL" b="1" dirty="0"/>
              <a:t> 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6012160" y="2564904"/>
            <a:ext cx="2160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pl-PL" b="1" dirty="0"/>
              <a:t>Warsztaty </a:t>
            </a:r>
            <a:endParaRPr lang="pl-PL" b="1" dirty="0" smtClean="0"/>
          </a:p>
          <a:p>
            <a:pPr algn="ctr"/>
            <a:r>
              <a:rPr lang="pl-PL" b="1" dirty="0" smtClean="0"/>
              <a:t>dla nauczycieli</a:t>
            </a:r>
          </a:p>
          <a:p>
            <a:pPr algn="ctr"/>
            <a:r>
              <a:rPr lang="pl-PL" b="1" dirty="0" smtClean="0"/>
              <a:t>z </a:t>
            </a:r>
            <a:r>
              <a:rPr lang="pl-PL" b="1" dirty="0" err="1" smtClean="0"/>
              <a:t>tutoringu</a:t>
            </a:r>
            <a:endParaRPr lang="pl-PL" b="1" dirty="0" smtClean="0"/>
          </a:p>
          <a:p>
            <a:pPr algn="ctr"/>
            <a:endParaRPr lang="pl-PL" b="1" dirty="0"/>
          </a:p>
          <a:p>
            <a:pPr algn="ctr">
              <a:buFont typeface="Wingdings" pitchFamily="2" charset="2"/>
              <a:buChar char="Ø"/>
            </a:pPr>
            <a:r>
              <a:rPr lang="pl-PL" b="1" dirty="0" smtClean="0"/>
              <a:t>Warsztaty</a:t>
            </a:r>
          </a:p>
          <a:p>
            <a:pPr algn="ctr"/>
            <a:r>
              <a:rPr lang="pl-PL" b="1" dirty="0" smtClean="0"/>
              <a:t>z </a:t>
            </a:r>
            <a:r>
              <a:rPr lang="pl-PL" b="1" dirty="0"/>
              <a:t>pedagogiem </a:t>
            </a:r>
            <a:endParaRPr lang="pl-PL" b="1" dirty="0" smtClean="0"/>
          </a:p>
          <a:p>
            <a:pPr algn="ctr"/>
            <a:r>
              <a:rPr lang="pl-PL" b="1" dirty="0" smtClean="0"/>
              <a:t>na </a:t>
            </a:r>
            <a:r>
              <a:rPr lang="pl-PL" b="1" dirty="0"/>
              <a:t>temat radzenie sobie ze </a:t>
            </a:r>
            <a:r>
              <a:rPr lang="pl-PL" b="1" dirty="0" smtClean="0"/>
              <a:t>złością</a:t>
            </a:r>
          </a:p>
          <a:p>
            <a:pPr algn="ctr"/>
            <a:r>
              <a:rPr lang="pl-PL" b="1" dirty="0" smtClean="0"/>
              <a:t>i </a:t>
            </a:r>
            <a:r>
              <a:rPr lang="pl-PL" b="1" dirty="0"/>
              <a:t>agresją </a:t>
            </a:r>
          </a:p>
          <a:p>
            <a:pPr algn="ctr">
              <a:buFont typeface="Wingdings" pitchFamily="2" charset="2"/>
              <a:buChar char="Ø"/>
            </a:pPr>
            <a:endParaRPr lang="pl-PL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762201" y="410958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Rodzice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87208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pl-PL" sz="3200" b="1" i="1" dirty="0"/>
              <a:t>Zespół Szkół w Turośni Kościelnej</a:t>
            </a:r>
            <a:br>
              <a:rPr lang="pl-PL" sz="3200" b="1" i="1" dirty="0"/>
            </a:br>
            <a:r>
              <a:rPr lang="pl-PL" sz="3200" b="1" i="1" dirty="0"/>
              <a:t>Szkoła Podstawowa im. Stanisława Staszica</a:t>
            </a:r>
          </a:p>
        </p:txBody>
      </p:sp>
      <p:sp>
        <p:nvSpPr>
          <p:cNvPr id="8194" name="AutoShape 2" descr="Znalezione obrazy dla zapytania mapa polski podlas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6" name="Picture 4" descr="Znalezione obrazy dla zapytania mapa polski podlas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5378" y="1825206"/>
            <a:ext cx="3635896" cy="3535909"/>
          </a:xfrm>
          <a:prstGeom prst="rect">
            <a:avLst/>
          </a:prstGeom>
          <a:noFill/>
          <a:ln w="98425">
            <a:gradFill>
              <a:gsLst>
                <a:gs pos="29000">
                  <a:schemeClr val="accent2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6473463" y="3275522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Turośń</a:t>
            </a:r>
            <a:r>
              <a:rPr lang="pl-PL" b="1" dirty="0"/>
              <a:t> </a:t>
            </a:r>
            <a:r>
              <a:rPr lang="pl-PL" sz="1600" b="1" dirty="0">
                <a:solidFill>
                  <a:schemeClr val="bg1"/>
                </a:solidFill>
              </a:rPr>
              <a:t>Kościelna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2" name="Łącznik prosty ze strzałką 11"/>
          <p:cNvCxnSpPr/>
          <p:nvPr/>
        </p:nvCxnSpPr>
        <p:spPr>
          <a:xfrm flipV="1">
            <a:off x="7623412" y="3005474"/>
            <a:ext cx="432048" cy="36004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8053901" y="2903791"/>
            <a:ext cx="72008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8" name="Picture 6" descr="godlo turosn kosciel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87624" cy="1330140"/>
          </a:xfrm>
          <a:prstGeom prst="rect">
            <a:avLst/>
          </a:prstGeom>
          <a:noFill/>
        </p:spPr>
      </p:pic>
      <p:pic>
        <p:nvPicPr>
          <p:cNvPr id="8200" name="Picture 8" descr="Znalezione obrazy dla zapytania szkoÅa w turoÅni koscielne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975" y="2121701"/>
            <a:ext cx="4248472" cy="2956106"/>
          </a:xfrm>
          <a:prstGeom prst="rect">
            <a:avLst/>
          </a:prstGeom>
          <a:noFill/>
          <a:ln w="73025">
            <a:gradFill flip="none" rotWithShape="1">
              <a:gsLst>
                <a:gs pos="0">
                  <a:schemeClr val="accent2"/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pole tekstowe 3"/>
          <p:cNvSpPr txBox="1"/>
          <p:nvPr/>
        </p:nvSpPr>
        <p:spPr>
          <a:xfrm>
            <a:off x="692816" y="5919796"/>
            <a:ext cx="806489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Tu realizowaliśmy projekt „Falochron”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zs.turosnkoscielna.pl/images/phocagallery/marek-sp/kulinarne/DSCN0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068" y="4182578"/>
            <a:ext cx="3211458" cy="2408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sx="102000" sy="102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340" name="Picture 4" descr="http://zs.turosnkoscielna.pl/images/phocagallery/marek-sp/kulinarne/DSCN0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2866">
            <a:off x="5834872" y="629814"/>
            <a:ext cx="2881417" cy="21610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sx="103000" sy="103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068" y="1727248"/>
            <a:ext cx="3256204" cy="1833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sx="102000" sy="102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5966" y="4740155"/>
            <a:ext cx="3483156" cy="1961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sx="103000" sy="103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3815355" y="1555171"/>
            <a:ext cx="16223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Rodzice wspomagali nas </a:t>
            </a:r>
            <a:endParaRPr lang="pl-PL" b="1" dirty="0" smtClean="0"/>
          </a:p>
          <a:p>
            <a:pPr algn="ctr"/>
            <a:r>
              <a:rPr lang="pl-PL" b="1" dirty="0" smtClean="0"/>
              <a:t>w </a:t>
            </a:r>
            <a:r>
              <a:rPr lang="pl-PL" b="1" dirty="0"/>
              <a:t>rozgrywkach sportowych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549134" y="3137508"/>
            <a:ext cx="3864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Mawia się, </a:t>
            </a:r>
            <a:endParaRPr lang="pl-PL" b="1" dirty="0" smtClean="0"/>
          </a:p>
          <a:p>
            <a:pPr algn="ctr"/>
            <a:r>
              <a:rPr lang="pl-PL" b="1" dirty="0" smtClean="0"/>
              <a:t>że </a:t>
            </a:r>
            <a:r>
              <a:rPr lang="pl-PL" b="1" dirty="0"/>
              <a:t>wspólny codzienny posiłek powinien być centrum każdego życia rodzinnego.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666304" y="4857998"/>
            <a:ext cx="1771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Wspólne gotowanie </a:t>
            </a:r>
            <a:endParaRPr lang="pl-PL" b="1" dirty="0" smtClean="0"/>
          </a:p>
          <a:p>
            <a:pPr algn="ctr"/>
            <a:r>
              <a:rPr lang="pl-PL" b="1" dirty="0" smtClean="0"/>
              <a:t>z </a:t>
            </a:r>
            <a:r>
              <a:rPr lang="pl-PL" b="1" dirty="0"/>
              <a:t>rodzicem dało nam wiele satysfakcji.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-1614220" y="415949"/>
            <a:ext cx="8229600" cy="6961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3600" b="1" dirty="0">
                <a:solidFill>
                  <a:schemeClr val="accent2"/>
                </a:solidFill>
              </a:rPr>
              <a:t>TABLICA OGŁOSZEŃ</a:t>
            </a:r>
          </a:p>
          <a:p>
            <a:r>
              <a:rPr lang="pl-PL" sz="3600" b="1" dirty="0">
                <a:solidFill>
                  <a:schemeClr val="accent2"/>
                </a:solidFill>
              </a:rPr>
              <a:t>Rodzice też są z nami 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7"/>
          <a:stretch/>
        </p:blipFill>
        <p:spPr>
          <a:xfrm rot="3004700">
            <a:off x="7158324" y="4329224"/>
            <a:ext cx="360040" cy="40583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7"/>
          <a:stretch/>
        </p:blipFill>
        <p:spPr>
          <a:xfrm rot="3762898">
            <a:off x="7628910" y="333276"/>
            <a:ext cx="360040" cy="40583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7"/>
          <a:stretch/>
        </p:blipFill>
        <p:spPr>
          <a:xfrm rot="20874751">
            <a:off x="1551824" y="3785451"/>
            <a:ext cx="360040" cy="40583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7"/>
          <a:stretch/>
        </p:blipFill>
        <p:spPr>
          <a:xfrm rot="20874751">
            <a:off x="1490256" y="1352217"/>
            <a:ext cx="360040" cy="40583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ostokąt 41"/>
          <p:cNvSpPr/>
          <p:nvPr/>
        </p:nvSpPr>
        <p:spPr>
          <a:xfrm>
            <a:off x="683149" y="494703"/>
            <a:ext cx="7957721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l-PL" sz="3600" b="1" i="1" dirty="0">
                <a:solidFill>
                  <a:schemeClr val="accent2"/>
                </a:solidFill>
                <a:latin typeface="+mj-lt"/>
              </a:rPr>
              <a:t>„Patrzeć na innych i czynić dobro”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123728" y="1036560"/>
            <a:ext cx="50765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/>
              <a:t>Efekty działań programu- uczniowie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88932" y="1760619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Wzrosła  nasza  świadomość dotycząca    zdrowego </a:t>
            </a:r>
            <a:r>
              <a:rPr lang="pl-PL" dirty="0" smtClean="0"/>
              <a:t>stylu </a:t>
            </a:r>
            <a:r>
              <a:rPr lang="pl-PL" dirty="0"/>
              <a:t>życia.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09509" y="2845631"/>
            <a:ext cx="30603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Uwierzyliśmy w siebie, angażując się i inicjując  działania na rzecz  społeczności szkolnej, lokalnej.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269522" y="4721567"/>
            <a:ext cx="3204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Staliśmy się zespołem, który potrafi współpracować ze sobą, wzrosło </a:t>
            </a:r>
            <a:r>
              <a:rPr lang="pl-PL" dirty="0" smtClean="0"/>
              <a:t>nasze </a:t>
            </a:r>
            <a:r>
              <a:rPr lang="pl-PL" dirty="0"/>
              <a:t>poczucie odpowiedzialności za całą grupę.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824865" y="1760619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</a:t>
            </a:r>
            <a:r>
              <a:rPr lang="pl-PL" dirty="0" smtClean="0"/>
              <a:t>Wiemy jak właściwie zachować się </a:t>
            </a:r>
            <a:r>
              <a:rPr lang="pl-PL" dirty="0"/>
              <a:t>w stosunku do osób agresywnych.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824865" y="3579546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Okazujemy </a:t>
            </a:r>
            <a:r>
              <a:rPr lang="pl-PL" dirty="0" smtClean="0"/>
              <a:t>szacunek</a:t>
            </a:r>
          </a:p>
          <a:p>
            <a:r>
              <a:rPr lang="pl-PL" dirty="0" smtClean="0"/>
              <a:t>w  </a:t>
            </a:r>
            <a:r>
              <a:rPr lang="pl-PL" dirty="0"/>
              <a:t>codziennych  sytuacjach, dbamy o kulturę wypowiedzi.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807129" y="4721567"/>
            <a:ext cx="3906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Kształtowaliśmy i doskonaliliśmy postawy oparte na wartościach takich jak szacunek, tolerancja, odpowiedzialność, uczciwość, wiara w siebie.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="" xmlns:a16="http://schemas.microsoft.com/office/drawing/2014/main" id="{FB1A95AB-F901-4416-8BFA-D5C22C166F09}"/>
              </a:ext>
            </a:extLst>
          </p:cNvPr>
          <p:cNvSpPr txBox="1"/>
          <p:nvPr/>
        </p:nvSpPr>
        <p:spPr>
          <a:xfrm>
            <a:off x="4824865" y="2770993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Umiemy sobie poradzić   </a:t>
            </a:r>
          </a:p>
          <a:p>
            <a:r>
              <a:rPr lang="pl-PL" dirty="0" smtClean="0"/>
              <a:t>w </a:t>
            </a:r>
            <a:r>
              <a:rPr lang="pl-PL" dirty="0"/>
              <a:t>trudnych sytuacjach.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3851920" y="1760619"/>
            <a:ext cx="0" cy="4715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ostokąt 41"/>
          <p:cNvSpPr/>
          <p:nvPr/>
        </p:nvSpPr>
        <p:spPr>
          <a:xfrm>
            <a:off x="539552" y="379717"/>
            <a:ext cx="810090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l-PL" sz="3600" b="1" i="1" dirty="0">
                <a:solidFill>
                  <a:schemeClr val="accent2"/>
                </a:solidFill>
                <a:latin typeface="+mj-lt"/>
              </a:rPr>
              <a:t>„Patrzeć na innych i czynić dobro”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047764" y="986692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/>
              <a:t>Efekty działań programu – rodzice- nauczyciele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61510" y="3441593"/>
            <a:ext cx="3546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788024" y="2099642"/>
            <a:ext cx="385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Wspólnie spędzaliśmy wolny czasu w  </a:t>
            </a:r>
            <a:r>
              <a:rPr lang="pl-PL" dirty="0" smtClean="0"/>
              <a:t>niekonwencjonalny </a:t>
            </a:r>
            <a:r>
              <a:rPr lang="pl-PL" dirty="0"/>
              <a:t>sposób: „Śniadanie na trawie”, warsztaty kulinarne </a:t>
            </a:r>
            <a:r>
              <a:rPr lang="pl-PL" dirty="0" err="1"/>
              <a:t>Masterchef</a:t>
            </a:r>
            <a:r>
              <a:rPr lang="pl-PL" dirty="0"/>
              <a:t> </a:t>
            </a:r>
            <a:r>
              <a:rPr lang="pl-PL" dirty="0" smtClean="0"/>
              <a:t>dały </a:t>
            </a:r>
            <a:r>
              <a:rPr lang="pl-PL" dirty="0"/>
              <a:t>nam możliwość  lepszego poznania się, szczerej rozmowy.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751512" y="407707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Doskonaliliśmy postawy </a:t>
            </a:r>
            <a:r>
              <a:rPr lang="pl-PL" dirty="0" smtClean="0"/>
              <a:t>oparte</a:t>
            </a:r>
          </a:p>
          <a:p>
            <a:r>
              <a:rPr lang="pl-PL" dirty="0" smtClean="0"/>
              <a:t>na </a:t>
            </a:r>
            <a:r>
              <a:rPr lang="pl-PL" dirty="0"/>
              <a:t>wartościach takich jak: szacunek, tolerancja, odpowiedzialność, uczciwość, wiara w siebie.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01860" y="1726413"/>
            <a:ext cx="3190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Nauczyciele stali się naszymi przewodnikami – mentorami </a:t>
            </a:r>
            <a:r>
              <a:rPr lang="pl-PL" dirty="0" smtClean="0"/>
              <a:t> zarówno </a:t>
            </a:r>
            <a:r>
              <a:rPr lang="pl-PL" dirty="0"/>
              <a:t>uczniów </a:t>
            </a:r>
            <a:r>
              <a:rPr lang="pl-PL" dirty="0" smtClean="0"/>
              <a:t> jak i rodziców.</a:t>
            </a:r>
            <a:endParaRPr lang="pl-PL" dirty="0"/>
          </a:p>
        </p:txBody>
      </p:sp>
      <p:sp>
        <p:nvSpPr>
          <p:cNvPr id="18" name="pole tekstowe 17">
            <a:extLst>
              <a:ext uri="{FF2B5EF4-FFF2-40B4-BE49-F238E27FC236}">
                <a16:creationId xmlns="" xmlns:a16="http://schemas.microsoft.com/office/drawing/2014/main" id="{65FE1014-0ED3-4A0F-8A16-FE879441EDB4}"/>
              </a:ext>
            </a:extLst>
          </p:cNvPr>
          <p:cNvSpPr txBox="1"/>
          <p:nvPr/>
        </p:nvSpPr>
        <p:spPr>
          <a:xfrm>
            <a:off x="301860" y="3046922"/>
            <a:ext cx="31900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Doskonaliliśmy relacje rodzice – nauczyciele oparte na zasadach partnerskiej wymiany doświadczeń i </a:t>
            </a:r>
            <a:r>
              <a:rPr lang="pl-PL" dirty="0" smtClean="0"/>
              <a:t>informacji.</a:t>
            </a:r>
            <a:endParaRPr lang="pl-PL" dirty="0"/>
          </a:p>
        </p:txBody>
      </p:sp>
      <p:sp>
        <p:nvSpPr>
          <p:cNvPr id="19" name="pole tekstowe 18">
            <a:extLst>
              <a:ext uri="{FF2B5EF4-FFF2-40B4-BE49-F238E27FC236}">
                <a16:creationId xmlns="" xmlns:a16="http://schemas.microsoft.com/office/drawing/2014/main" id="{E57F660F-5A22-40EA-943E-0A0BE863E5B8}"/>
              </a:ext>
            </a:extLst>
          </p:cNvPr>
          <p:cNvSpPr txBox="1"/>
          <p:nvPr/>
        </p:nvSpPr>
        <p:spPr>
          <a:xfrm>
            <a:off x="276690" y="4531269"/>
            <a:ext cx="31900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Wspólnie uczyliśmy się nieszablonowych rozwiązań spędzania czasu z młodzieżą oraz innowacyjnych metod rozwiązywania ich </a:t>
            </a:r>
            <a:r>
              <a:rPr lang="pl-PL" dirty="0" smtClean="0"/>
              <a:t>problemów.</a:t>
            </a:r>
            <a:endParaRPr lang="pl-PL" dirty="0"/>
          </a:p>
        </p:txBody>
      </p:sp>
      <p:cxnSp>
        <p:nvCxnSpPr>
          <p:cNvPr id="5" name="Łącznik prosty 4"/>
          <p:cNvCxnSpPr/>
          <p:nvPr/>
        </p:nvCxnSpPr>
        <p:spPr>
          <a:xfrm>
            <a:off x="3995936" y="1916832"/>
            <a:ext cx="0" cy="4464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083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19672" y="2636912"/>
            <a:ext cx="6336704" cy="769441"/>
          </a:xfrm>
          <a:prstGeom prst="rect">
            <a:avLst/>
          </a:prstGeom>
          <a:noFill/>
          <a:effectLst>
            <a:outerShdw blurRad="1143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4400" b="1" dirty="0"/>
              <a:t>Dziękujemy za uwagę!</a:t>
            </a:r>
          </a:p>
        </p:txBody>
      </p:sp>
    </p:spTree>
    <p:extLst>
      <p:ext uri="{BB962C8B-B14F-4D97-AF65-F5344CB8AC3E}">
        <p14:creationId xmlns:p14="http://schemas.microsoft.com/office/powerpoint/2010/main" val="3219765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ostokąt 41"/>
          <p:cNvSpPr/>
          <p:nvPr/>
        </p:nvSpPr>
        <p:spPr>
          <a:xfrm>
            <a:off x="967136" y="532652"/>
            <a:ext cx="8174485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l-PL" sz="3600" b="1" i="1" dirty="0">
                <a:solidFill>
                  <a:schemeClr val="accent2"/>
                </a:solidFill>
                <a:latin typeface="+mj-lt"/>
              </a:rPr>
              <a:t>„Patrzeć na innych i czynić dobro”</a:t>
            </a:r>
          </a:p>
          <a:p>
            <a:pPr algn="ctr"/>
            <a:r>
              <a:rPr lang="pl-PL" sz="3600" b="1" i="1" dirty="0">
                <a:solidFill>
                  <a:schemeClr val="accent2"/>
                </a:solidFill>
                <a:latin typeface="+mj-lt"/>
              </a:rPr>
              <a:t>Diagnoza </a:t>
            </a:r>
            <a:r>
              <a:rPr lang="pl-PL" sz="3600" b="1" i="1" dirty="0" smtClean="0">
                <a:solidFill>
                  <a:schemeClr val="accent2"/>
                </a:solidFill>
                <a:latin typeface="+mj-lt"/>
              </a:rPr>
              <a:t>- uczniowie</a:t>
            </a:r>
            <a:endParaRPr lang="en-GB" sz="3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539552" y="1942539"/>
            <a:ext cx="2736304" cy="9694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1900" b="1" i="1" dirty="0"/>
              <a:t>Zachowania ryzykowne wskazane przez uczniów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5220072" y="1944708"/>
            <a:ext cx="2736304" cy="9694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1900" b="1" i="1" dirty="0"/>
              <a:t>Wartości do których powinni zmierzać uczniowie</a:t>
            </a:r>
            <a:endParaRPr lang="en-GB" sz="1900" b="1" i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4858786" y="3156279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dirty="0"/>
              <a:t>Osiąganie sukcesów w nauce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Posiadanie przyjaciół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Posiadanie dobrego zawodu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Działania dla dobra innych ludzi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Zapewnienie swoim bliskim miłości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Realizowanie swoich zainteresowań i pragnień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Poszukiwanie i posiadanie celów w swoim życiu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Bycie człowiekiem godnym zaufania</a:t>
            </a:r>
          </a:p>
          <a:p>
            <a:pPr>
              <a:buFont typeface="Wingdings" pitchFamily="2" charset="2"/>
              <a:buChar char="ü"/>
            </a:pPr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431540" y="3156279"/>
            <a:ext cx="3240360" cy="288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l-PL" dirty="0"/>
              <a:t>Integrowanie się </a:t>
            </a:r>
            <a:r>
              <a:rPr lang="pl-PL" dirty="0" smtClean="0"/>
              <a:t>                   z </a:t>
            </a:r>
            <a:r>
              <a:rPr lang="pl-PL" dirty="0"/>
              <a:t>rówieśnikami za wszelką cenę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Palenie papierosów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Ukrywanie </a:t>
            </a:r>
            <a:r>
              <a:rPr lang="pl-PL" dirty="0" smtClean="0"/>
              <a:t>prawdy           </a:t>
            </a:r>
            <a:r>
              <a:rPr lang="pl-PL" dirty="0"/>
              <a:t>przed rodzicami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Używanie wulgaryzmów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Stosowanie agresji </a:t>
            </a:r>
            <a:r>
              <a:rPr lang="pl-PL" dirty="0" smtClean="0"/>
              <a:t>                    i </a:t>
            </a:r>
            <a:r>
              <a:rPr lang="pl-PL" dirty="0"/>
              <a:t>przemocy wobec innych</a:t>
            </a:r>
          </a:p>
          <a:p>
            <a:pPr>
              <a:buFont typeface="Wingdings" pitchFamily="2" charset="2"/>
              <a:buChar char="v"/>
            </a:pPr>
            <a:endParaRPr lang="pl-PL" dirty="0"/>
          </a:p>
        </p:txBody>
      </p:sp>
      <p:cxnSp>
        <p:nvCxnSpPr>
          <p:cNvPr id="3" name="Łącznik prosty 2"/>
          <p:cNvCxnSpPr/>
          <p:nvPr/>
        </p:nvCxnSpPr>
        <p:spPr>
          <a:xfrm>
            <a:off x="4067944" y="1942539"/>
            <a:ext cx="0" cy="4438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ostokąt 41"/>
          <p:cNvSpPr/>
          <p:nvPr/>
        </p:nvSpPr>
        <p:spPr>
          <a:xfrm>
            <a:off x="756378" y="332656"/>
            <a:ext cx="7992888" cy="1184940"/>
          </a:xfrm>
          <a:prstGeom prst="rect">
            <a:avLst/>
          </a:prstGeom>
          <a:effectLst>
            <a:outerShdw blurRad="50800" dist="38100" dir="8100000" sx="102000" sy="102000" algn="tr" rotWithShape="0">
              <a:schemeClr val="accent5">
                <a:lumMod val="75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pl-PL" sz="3500" b="1" i="1" dirty="0">
                <a:solidFill>
                  <a:schemeClr val="accent2"/>
                </a:solidFill>
                <a:effectLst>
                  <a:outerShdw blurRad="50800" dist="25400" dir="10800000" sx="101000" sy="101000" algn="r" rotWithShape="0">
                    <a:prstClr val="black">
                      <a:alpha val="35000"/>
                    </a:prstClr>
                  </a:outerShdw>
                </a:effectLst>
                <a:latin typeface="+mj-lt"/>
              </a:rPr>
              <a:t>„Patrzeć na innych i czynić </a:t>
            </a:r>
            <a:r>
              <a:rPr lang="pl-PL" sz="3500" b="1" i="1" dirty="0" smtClean="0">
                <a:solidFill>
                  <a:schemeClr val="accent2"/>
                </a:solidFill>
                <a:effectLst>
                  <a:outerShdw blurRad="50800" dist="25400" dir="10800000" sx="101000" sy="101000" algn="r" rotWithShape="0">
                    <a:prstClr val="black">
                      <a:alpha val="35000"/>
                    </a:prstClr>
                  </a:outerShdw>
                </a:effectLst>
                <a:latin typeface="+mj-lt"/>
              </a:rPr>
              <a:t>  dobro</a:t>
            </a:r>
            <a:r>
              <a:rPr lang="pl-PL" sz="3500" b="1" i="1" dirty="0">
                <a:solidFill>
                  <a:schemeClr val="accent2"/>
                </a:solidFill>
                <a:effectLst>
                  <a:outerShdw blurRad="50800" dist="25400" dir="10800000" sx="101000" sy="101000" algn="r" rotWithShape="0">
                    <a:prstClr val="black">
                      <a:alpha val="35000"/>
                    </a:prstClr>
                  </a:outerShdw>
                </a:effectLst>
                <a:latin typeface="+mj-lt"/>
              </a:rPr>
              <a:t>”</a:t>
            </a:r>
          </a:p>
          <a:p>
            <a:pPr algn="ctr"/>
            <a:r>
              <a:rPr lang="pl-PL" sz="3600" b="1" i="1" dirty="0">
                <a:solidFill>
                  <a:schemeClr val="accent2"/>
                </a:solidFill>
                <a:effectLst>
                  <a:outerShdw blurRad="50800" dist="25400" dir="10800000" sx="101000" sy="101000" algn="r" rotWithShape="0">
                    <a:prstClr val="black">
                      <a:alpha val="35000"/>
                    </a:prstClr>
                  </a:outerShdw>
                </a:effectLst>
                <a:latin typeface="+mj-lt"/>
              </a:rPr>
              <a:t>Diagnoza </a:t>
            </a:r>
            <a:r>
              <a:rPr lang="pl-PL" sz="3600" b="1" i="1" dirty="0" smtClean="0">
                <a:solidFill>
                  <a:schemeClr val="accent2"/>
                </a:solidFill>
                <a:effectLst>
                  <a:outerShdw blurRad="50800" dist="25400" dir="10800000" sx="101000" sy="101000" algn="r" rotWithShape="0">
                    <a:prstClr val="black">
                      <a:alpha val="35000"/>
                    </a:prstClr>
                  </a:outerShdw>
                </a:effectLst>
                <a:latin typeface="+mj-lt"/>
              </a:rPr>
              <a:t>potrzeb - </a:t>
            </a:r>
            <a:r>
              <a:rPr lang="pl-PL" sz="3600" b="1" i="1" dirty="0">
                <a:solidFill>
                  <a:schemeClr val="accent2"/>
                </a:solidFill>
                <a:effectLst>
                  <a:outerShdw blurRad="50800" dist="25400" dir="10800000" sx="101000" sy="101000" algn="r" rotWithShape="0">
                    <a:prstClr val="black">
                      <a:alpha val="35000"/>
                    </a:prstClr>
                  </a:outerShdw>
                </a:effectLst>
                <a:latin typeface="+mj-lt"/>
              </a:rPr>
              <a:t>rodzice</a:t>
            </a:r>
            <a:endParaRPr lang="en-GB" sz="3600" dirty="0">
              <a:solidFill>
                <a:schemeClr val="accent2"/>
              </a:solidFill>
              <a:effectLst>
                <a:outerShdw blurRad="50800" dist="25400" dir="10800000" sx="101000" sy="101000" algn="r" rotWithShape="0">
                  <a:prstClr val="black">
                    <a:alpha val="35000"/>
                  </a:prstClr>
                </a:outerShdw>
              </a:effectLst>
              <a:latin typeface="+mj-lt"/>
            </a:endParaRPr>
          </a:p>
        </p:txBody>
      </p:sp>
      <p:sp>
        <p:nvSpPr>
          <p:cNvPr id="43" name="pole tekstowe 42"/>
          <p:cNvSpPr txBox="1"/>
          <p:nvPr/>
        </p:nvSpPr>
        <p:spPr>
          <a:xfrm>
            <a:off x="323528" y="1959223"/>
            <a:ext cx="2736304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b="1" i="1" dirty="0"/>
              <a:t>Zachowania ryzykowne wskazane przez rodziców</a:t>
            </a:r>
            <a:endParaRPr lang="en-GB" b="1" i="1" dirty="0"/>
          </a:p>
        </p:txBody>
      </p:sp>
      <p:sp>
        <p:nvSpPr>
          <p:cNvPr id="44" name="pole tekstowe 43"/>
          <p:cNvSpPr txBox="1"/>
          <p:nvPr/>
        </p:nvSpPr>
        <p:spPr>
          <a:xfrm>
            <a:off x="5326748" y="1959223"/>
            <a:ext cx="2736304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b="1" i="1" dirty="0"/>
              <a:t>Wartości do których powinny zmierzać dzieci</a:t>
            </a:r>
            <a:endParaRPr lang="en-GB" b="1" i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4570664" y="3140968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dirty="0"/>
              <a:t>Zapewnienie swoim bliskim miłości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Bycie człowiekiem godnym </a:t>
            </a:r>
            <a:r>
              <a:rPr lang="pl-PL" dirty="0" smtClean="0"/>
              <a:t>                   zaufania</a:t>
            </a:r>
            <a:endParaRPr lang="pl-PL" dirty="0"/>
          </a:p>
          <a:p>
            <a:pPr>
              <a:buFont typeface="Wingdings" pitchFamily="2" charset="2"/>
              <a:buChar char="ü"/>
            </a:pPr>
            <a:r>
              <a:rPr lang="pl-PL" dirty="0"/>
              <a:t>Powstrzymanie się od używania używek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Realizowanie swoich zainteresowań i pragnień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Kierowanie się w życiu zasadami etycznymi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Działanie dla dobra innych ludzi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Posiadanie dobrego zawodu</a:t>
            </a:r>
          </a:p>
          <a:p>
            <a:pPr>
              <a:buFont typeface="Wingdings" pitchFamily="2" charset="2"/>
              <a:buChar char="ü"/>
            </a:pPr>
            <a:r>
              <a:rPr lang="pl-PL" dirty="0"/>
              <a:t>Osiąganie sukcesów w nauce 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179512" y="3140968"/>
            <a:ext cx="3744416" cy="288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l-PL" dirty="0"/>
              <a:t>Używanie wulgaryzmów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Trudności w nauce wynikające z nieuczenia się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Palenie papierosów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Ukrywanie prawdy przed rodzicami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Bunt wobec rodziców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 Stosowanie agresji </a:t>
            </a:r>
            <a:r>
              <a:rPr lang="pl-PL" dirty="0" smtClean="0"/>
              <a:t>                   i </a:t>
            </a:r>
            <a:r>
              <a:rPr lang="pl-PL" dirty="0"/>
              <a:t>przemocy wobec innych</a:t>
            </a:r>
          </a:p>
          <a:p>
            <a:pPr>
              <a:buFont typeface="Wingdings" pitchFamily="2" charset="2"/>
              <a:buChar char="v"/>
            </a:pPr>
            <a:r>
              <a:rPr lang="pl-PL" dirty="0"/>
              <a:t>Wagary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3923928" y="1844824"/>
            <a:ext cx="0" cy="4712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648072"/>
            <a:ext cx="8892480" cy="9807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pl-PL" sz="3200" b="1" dirty="0">
                <a:solidFill>
                  <a:schemeClr val="accent2"/>
                </a:solidFill>
              </a:rPr>
              <a:t> </a:t>
            </a:r>
            <a:r>
              <a:rPr lang="pl-PL" sz="3200" b="1" dirty="0" smtClean="0">
                <a:solidFill>
                  <a:schemeClr val="accent2"/>
                </a:solidFill>
              </a:rPr>
              <a:t>Szkolny </a:t>
            </a:r>
            <a:br>
              <a:rPr lang="pl-PL" sz="3200" b="1" dirty="0" smtClean="0">
                <a:solidFill>
                  <a:schemeClr val="accent2"/>
                </a:solidFill>
              </a:rPr>
            </a:br>
            <a:r>
              <a:rPr lang="pl-PL" sz="3200" b="1" dirty="0" smtClean="0">
                <a:solidFill>
                  <a:schemeClr val="accent2"/>
                </a:solidFill>
              </a:rPr>
              <a:t> </a:t>
            </a:r>
            <a:r>
              <a:rPr lang="pl-PL" sz="3200" b="1" dirty="0">
                <a:solidFill>
                  <a:schemeClr val="accent2"/>
                </a:solidFill>
              </a:rPr>
              <a:t>program </a:t>
            </a:r>
            <a:r>
              <a:rPr lang="pl-PL" sz="3200" b="1" dirty="0" smtClean="0">
                <a:solidFill>
                  <a:schemeClr val="accent2"/>
                </a:solidFill>
              </a:rPr>
              <a:t>profilaktyczny </a:t>
            </a:r>
            <a:r>
              <a:rPr lang="pl-PL" sz="3100" b="1" dirty="0">
                <a:solidFill>
                  <a:schemeClr val="accent2"/>
                </a:solidFill>
              </a:rPr>
              <a:t>Falochron</a:t>
            </a:r>
            <a:br>
              <a:rPr lang="pl-PL" sz="3100" b="1" dirty="0">
                <a:solidFill>
                  <a:schemeClr val="accent2"/>
                </a:solidFill>
              </a:rPr>
            </a:br>
            <a:r>
              <a:rPr lang="pl-PL" sz="3100" b="1" i="1" dirty="0">
                <a:solidFill>
                  <a:schemeClr val="accent2"/>
                </a:solidFill>
              </a:rPr>
              <a:t>„Patrzeć na innych i czynić dobro</a:t>
            </a:r>
            <a:r>
              <a:rPr lang="pl-PL" sz="4000" b="1" i="1" dirty="0">
                <a:solidFill>
                  <a:schemeClr val="accent2"/>
                </a:solidFill>
              </a:rPr>
              <a:t>”</a:t>
            </a:r>
            <a:r>
              <a:rPr lang="pl-PL" sz="3200" dirty="0">
                <a:solidFill>
                  <a:schemeClr val="accent2"/>
                </a:solidFill>
              </a:rPr>
              <a:t/>
            </a:r>
            <a:br>
              <a:rPr lang="pl-PL" sz="3200" dirty="0">
                <a:solidFill>
                  <a:schemeClr val="accent2"/>
                </a:solidFill>
              </a:rPr>
            </a:br>
            <a:endParaRPr lang="pl-PL" sz="32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57905507"/>
              </p:ext>
            </p:extLst>
          </p:nvPr>
        </p:nvGraphicFramePr>
        <p:xfrm>
          <a:off x="395536" y="1628800"/>
          <a:ext cx="8748464" cy="50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a 6"/>
          <p:cNvSpPr/>
          <p:nvPr/>
        </p:nvSpPr>
        <p:spPr>
          <a:xfrm>
            <a:off x="3641010" y="310417"/>
            <a:ext cx="2808312" cy="1556792"/>
          </a:xfrm>
          <a:prstGeom prst="ellipse">
            <a:avLst/>
          </a:prstGeom>
          <a:ln w="44450"/>
          <a:effectLst>
            <a:outerShdw blurRad="50800" dist="38100" dir="2700000" sx="103000" sy="103000" algn="t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dirty="0"/>
              <a:t>Wychowanie  do wartości </a:t>
            </a:r>
            <a:endParaRPr lang="en-GB" sz="2200" dirty="0"/>
          </a:p>
        </p:txBody>
      </p:sp>
      <p:sp>
        <p:nvSpPr>
          <p:cNvPr id="8" name="Elipsa 7"/>
          <p:cNvSpPr/>
          <p:nvPr/>
        </p:nvSpPr>
        <p:spPr>
          <a:xfrm>
            <a:off x="5076056" y="1844824"/>
            <a:ext cx="2736304" cy="1656184"/>
          </a:xfrm>
          <a:prstGeom prst="ellipse">
            <a:avLst/>
          </a:prstGeom>
          <a:ln w="44450"/>
          <a:effectLst>
            <a:outerShdw blurRad="50800" dist="38100" dir="2700000" sx="103000" sy="103000" algn="t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dirty="0"/>
              <a:t>Nauka umiejętności społecznych </a:t>
            </a:r>
            <a:endParaRPr lang="en-GB" sz="2200" dirty="0"/>
          </a:p>
        </p:txBody>
      </p:sp>
      <p:sp>
        <p:nvSpPr>
          <p:cNvPr id="9" name="Elipsa 8"/>
          <p:cNvSpPr/>
          <p:nvPr/>
        </p:nvSpPr>
        <p:spPr>
          <a:xfrm>
            <a:off x="5076056" y="3861048"/>
            <a:ext cx="2592288" cy="1656184"/>
          </a:xfrm>
          <a:prstGeom prst="ellipse">
            <a:avLst/>
          </a:prstGeom>
          <a:ln w="44450"/>
          <a:effectLst>
            <a:outerShdw blurRad="50800" dist="38100" dir="2700000" sx="103000" sy="103000" algn="t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dirty="0"/>
              <a:t>Radzenie </a:t>
            </a:r>
            <a:r>
              <a:rPr lang="pl-PL" sz="2200" dirty="0" smtClean="0"/>
              <a:t>sobie          </a:t>
            </a:r>
            <a:r>
              <a:rPr lang="pl-PL" sz="2200" dirty="0"/>
              <a:t>w trudnych sytuacjach </a:t>
            </a:r>
            <a:endParaRPr lang="en-GB" sz="2200" dirty="0"/>
          </a:p>
        </p:txBody>
      </p:sp>
      <p:sp>
        <p:nvSpPr>
          <p:cNvPr id="10" name="Elipsa 9"/>
          <p:cNvSpPr/>
          <p:nvPr/>
        </p:nvSpPr>
        <p:spPr>
          <a:xfrm>
            <a:off x="2843808" y="4985708"/>
            <a:ext cx="2376264" cy="1656184"/>
          </a:xfrm>
          <a:prstGeom prst="ellipse">
            <a:avLst/>
          </a:prstGeom>
          <a:ln w="44450"/>
          <a:effectLst>
            <a:outerShdw blurRad="50800" dist="38100" dir="2700000" sx="103000" sy="103000" algn="tl" rotWithShape="0">
              <a:schemeClr val="accent6">
                <a:lumMod val="50000"/>
                <a:alpha val="40000"/>
              </a:scheme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dirty="0"/>
              <a:t>Promocja zdrowego stylu życia</a:t>
            </a:r>
            <a:endParaRPr lang="en-GB" sz="2200" dirty="0"/>
          </a:p>
        </p:txBody>
      </p:sp>
      <p:sp>
        <p:nvSpPr>
          <p:cNvPr id="14" name="Elipsa 13"/>
          <p:cNvSpPr/>
          <p:nvPr/>
        </p:nvSpPr>
        <p:spPr>
          <a:xfrm>
            <a:off x="971600" y="1839741"/>
            <a:ext cx="3816424" cy="302433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44450"/>
          <a:effectLst>
            <a:outerShdw blurRad="127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i="1" dirty="0"/>
              <a:t>Obszary działań </a:t>
            </a:r>
            <a:r>
              <a:rPr lang="pl-PL" sz="3200" b="1" i="1" dirty="0" smtClean="0"/>
              <a:t>     do </a:t>
            </a:r>
            <a:r>
              <a:rPr lang="pl-PL" sz="3200" b="1" i="1" dirty="0"/>
              <a:t>realizacji</a:t>
            </a:r>
            <a:endParaRPr lang="en-GB" sz="3200" b="1" i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684584" y="79900"/>
            <a:ext cx="9468544" cy="836712"/>
          </a:xfrm>
        </p:spPr>
        <p:txBody>
          <a:bodyPr>
            <a:normAutofit/>
          </a:bodyPr>
          <a:lstStyle/>
          <a:p>
            <a:r>
              <a:rPr lang="pl-PL" sz="2800" b="1" i="1" dirty="0"/>
              <a:t>Działania</a:t>
            </a:r>
            <a:r>
              <a:rPr lang="pl-PL" sz="2700" b="1" i="1" dirty="0"/>
              <a:t> realizowało </a:t>
            </a:r>
            <a:r>
              <a:rPr lang="pl-PL" sz="2700" b="1" i="1" dirty="0" smtClean="0"/>
              <a:t>24 </a:t>
            </a:r>
            <a:r>
              <a:rPr lang="pl-PL" sz="2700" b="1" i="1" dirty="0"/>
              <a:t>uczniów, a byli nimi:</a:t>
            </a:r>
          </a:p>
        </p:txBody>
      </p:sp>
      <p:pic>
        <p:nvPicPr>
          <p:cNvPr id="1026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9305" y="980728"/>
            <a:ext cx="2334695" cy="1997501"/>
          </a:xfrm>
          <a:prstGeom prst="rect">
            <a:avLst/>
          </a:prstGeom>
          <a:noFill/>
        </p:spPr>
      </p:pic>
      <p:sp>
        <p:nvSpPr>
          <p:cNvPr id="7" name="Prostokąt zaokrąglony 6"/>
          <p:cNvSpPr/>
          <p:nvPr/>
        </p:nvSpPr>
        <p:spPr>
          <a:xfrm>
            <a:off x="539552" y="3573016"/>
            <a:ext cx="143909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/>
              <a:t>Beata</a:t>
            </a:r>
            <a:endParaRPr lang="en-GB" dirty="0"/>
          </a:p>
        </p:txBody>
      </p:sp>
      <p:sp>
        <p:nvSpPr>
          <p:cNvPr id="8" name="Prostokąt zaokrąglony 7"/>
          <p:cNvSpPr/>
          <p:nvPr/>
        </p:nvSpPr>
        <p:spPr>
          <a:xfrm>
            <a:off x="3563888" y="836712"/>
            <a:ext cx="1368152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Paulina</a:t>
            </a:r>
            <a:endParaRPr lang="en-GB" dirty="0"/>
          </a:p>
        </p:txBody>
      </p:sp>
      <p:sp>
        <p:nvSpPr>
          <p:cNvPr id="9" name="Prostokąt zaokrąglony 8"/>
          <p:cNvSpPr/>
          <p:nvPr/>
        </p:nvSpPr>
        <p:spPr>
          <a:xfrm>
            <a:off x="2051720" y="836712"/>
            <a:ext cx="1368152" cy="7200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Dominika</a:t>
            </a:r>
            <a:endParaRPr lang="en-GB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539551" y="2618189"/>
            <a:ext cx="1439097" cy="7200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Agata</a:t>
            </a:r>
            <a:endParaRPr lang="en-GB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3563888" y="1700808"/>
            <a:ext cx="1296144" cy="72008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Michał</a:t>
            </a:r>
            <a:endParaRPr lang="en-GB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2051720" y="1700808"/>
            <a:ext cx="136815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Łukasz</a:t>
            </a:r>
            <a:endParaRPr lang="en-GB" dirty="0"/>
          </a:p>
        </p:txBody>
      </p:sp>
      <p:sp>
        <p:nvSpPr>
          <p:cNvPr id="13" name="Prostokąt zaokrąglony 12"/>
          <p:cNvSpPr/>
          <p:nvPr/>
        </p:nvSpPr>
        <p:spPr>
          <a:xfrm>
            <a:off x="539552" y="836712"/>
            <a:ext cx="1440160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Małgorzata </a:t>
            </a:r>
            <a:endParaRPr lang="pl-PL" sz="1600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5004047" y="1700808"/>
            <a:ext cx="1623707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Piotr</a:t>
            </a:r>
            <a:endParaRPr lang="en-GB" dirty="0"/>
          </a:p>
        </p:txBody>
      </p:sp>
      <p:sp>
        <p:nvSpPr>
          <p:cNvPr id="15" name="Prostokąt zaokrąglony 14"/>
          <p:cNvSpPr/>
          <p:nvPr/>
        </p:nvSpPr>
        <p:spPr>
          <a:xfrm>
            <a:off x="2090252" y="2636912"/>
            <a:ext cx="1438099" cy="7013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Przemysław</a:t>
            </a:r>
            <a:endParaRPr lang="en-GB" sz="1600" dirty="0"/>
          </a:p>
        </p:txBody>
      </p:sp>
      <p:sp>
        <p:nvSpPr>
          <p:cNvPr id="16" name="Prostokąt zaokrąglony 15"/>
          <p:cNvSpPr/>
          <p:nvPr/>
        </p:nvSpPr>
        <p:spPr>
          <a:xfrm>
            <a:off x="5076056" y="836712"/>
            <a:ext cx="155169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Daniel</a:t>
            </a:r>
            <a:endParaRPr lang="en-GB" dirty="0"/>
          </a:p>
        </p:txBody>
      </p:sp>
      <p:sp>
        <p:nvSpPr>
          <p:cNvPr id="17" name="Prostokąt zaokrąglony 16"/>
          <p:cNvSpPr/>
          <p:nvPr/>
        </p:nvSpPr>
        <p:spPr>
          <a:xfrm>
            <a:off x="3639955" y="2653004"/>
            <a:ext cx="1438098" cy="72008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Karol</a:t>
            </a:r>
            <a:endParaRPr lang="en-GB" dirty="0"/>
          </a:p>
        </p:txBody>
      </p:sp>
      <p:sp>
        <p:nvSpPr>
          <p:cNvPr id="18" name="Prostokąt zaokrąglony 17"/>
          <p:cNvSpPr/>
          <p:nvPr/>
        </p:nvSpPr>
        <p:spPr>
          <a:xfrm>
            <a:off x="539552" y="1628800"/>
            <a:ext cx="1440160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Mateusz</a:t>
            </a:r>
            <a:endParaRPr lang="en-GB" dirty="0"/>
          </a:p>
        </p:txBody>
      </p:sp>
      <p:sp>
        <p:nvSpPr>
          <p:cNvPr id="19" name="Prostokąt zaokrąglony 18"/>
          <p:cNvSpPr/>
          <p:nvPr/>
        </p:nvSpPr>
        <p:spPr>
          <a:xfrm>
            <a:off x="539552" y="4581128"/>
            <a:ext cx="143909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Damian</a:t>
            </a:r>
            <a:endParaRPr lang="en-GB" dirty="0"/>
          </a:p>
        </p:txBody>
      </p:sp>
      <p:sp>
        <p:nvSpPr>
          <p:cNvPr id="20" name="Prostokąt zaokrąglony 19"/>
          <p:cNvSpPr/>
          <p:nvPr/>
        </p:nvSpPr>
        <p:spPr>
          <a:xfrm>
            <a:off x="5189657" y="2653004"/>
            <a:ext cx="1438098" cy="7399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/>
              <a:t>Wojciech</a:t>
            </a:r>
            <a:endParaRPr lang="en-GB" dirty="0"/>
          </a:p>
        </p:txBody>
      </p:sp>
      <p:sp>
        <p:nvSpPr>
          <p:cNvPr id="21" name="Prostokąt zaokrąglony 20"/>
          <p:cNvSpPr/>
          <p:nvPr/>
        </p:nvSpPr>
        <p:spPr>
          <a:xfrm>
            <a:off x="2090252" y="3573016"/>
            <a:ext cx="1473636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Julia</a:t>
            </a:r>
            <a:endParaRPr lang="en-GB" dirty="0"/>
          </a:p>
        </p:txBody>
      </p:sp>
      <p:sp>
        <p:nvSpPr>
          <p:cNvPr id="22" name="Prostokąt zaokrąglony 21"/>
          <p:cNvSpPr/>
          <p:nvPr/>
        </p:nvSpPr>
        <p:spPr>
          <a:xfrm>
            <a:off x="5364088" y="4561737"/>
            <a:ext cx="126366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/>
              <a:t>Julia</a:t>
            </a:r>
            <a:endParaRPr lang="en-GB" dirty="0"/>
          </a:p>
        </p:txBody>
      </p:sp>
      <p:sp>
        <p:nvSpPr>
          <p:cNvPr id="23" name="Prostokąt zaokrąglony 22"/>
          <p:cNvSpPr/>
          <p:nvPr/>
        </p:nvSpPr>
        <p:spPr>
          <a:xfrm>
            <a:off x="3675493" y="3573016"/>
            <a:ext cx="1469748" cy="756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Magdalena</a:t>
            </a:r>
            <a:endParaRPr lang="en-GB" sz="1600" dirty="0"/>
          </a:p>
        </p:txBody>
      </p:sp>
      <p:sp>
        <p:nvSpPr>
          <p:cNvPr id="24" name="Prostokąt zaokrąglony 23"/>
          <p:cNvSpPr/>
          <p:nvPr/>
        </p:nvSpPr>
        <p:spPr>
          <a:xfrm>
            <a:off x="3675492" y="4595548"/>
            <a:ext cx="1472572" cy="720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Krystian</a:t>
            </a:r>
            <a:endParaRPr lang="en-GB" dirty="0"/>
          </a:p>
        </p:txBody>
      </p:sp>
      <p:sp>
        <p:nvSpPr>
          <p:cNvPr id="25" name="Prostokąt zaokrąglony 24"/>
          <p:cNvSpPr/>
          <p:nvPr/>
        </p:nvSpPr>
        <p:spPr>
          <a:xfrm>
            <a:off x="539552" y="5517232"/>
            <a:ext cx="1439096" cy="720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Zuzanna</a:t>
            </a:r>
            <a:endParaRPr lang="en-GB" dirty="0"/>
          </a:p>
        </p:txBody>
      </p:sp>
      <p:sp>
        <p:nvSpPr>
          <p:cNvPr id="26" name="Prostokąt zaokrąglony 25"/>
          <p:cNvSpPr/>
          <p:nvPr/>
        </p:nvSpPr>
        <p:spPr>
          <a:xfrm>
            <a:off x="2090252" y="5517232"/>
            <a:ext cx="147363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Karolina</a:t>
            </a:r>
            <a:endParaRPr lang="en-GB" dirty="0"/>
          </a:p>
        </p:txBody>
      </p:sp>
      <p:sp>
        <p:nvSpPr>
          <p:cNvPr id="27" name="Prostokąt zaokrąglony 26"/>
          <p:cNvSpPr/>
          <p:nvPr/>
        </p:nvSpPr>
        <p:spPr>
          <a:xfrm>
            <a:off x="5364088" y="5517232"/>
            <a:ext cx="1263666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Gabriela</a:t>
            </a:r>
            <a:endParaRPr lang="en-GB" dirty="0"/>
          </a:p>
        </p:txBody>
      </p:sp>
      <p:sp>
        <p:nvSpPr>
          <p:cNvPr id="28" name="Prostokąt zaokrąglony 27"/>
          <p:cNvSpPr/>
          <p:nvPr/>
        </p:nvSpPr>
        <p:spPr>
          <a:xfrm>
            <a:off x="5189657" y="3573016"/>
            <a:ext cx="1438097" cy="753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Przemysław</a:t>
            </a:r>
            <a:endParaRPr lang="en-GB" sz="1600" dirty="0"/>
          </a:p>
        </p:txBody>
      </p:sp>
      <p:sp>
        <p:nvSpPr>
          <p:cNvPr id="29" name="Prostokąt zaokrąglony 28"/>
          <p:cNvSpPr/>
          <p:nvPr/>
        </p:nvSpPr>
        <p:spPr>
          <a:xfrm>
            <a:off x="3675492" y="5517232"/>
            <a:ext cx="1544580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/>
              <a:t>Julia</a:t>
            </a:r>
            <a:endParaRPr lang="en-GB" dirty="0"/>
          </a:p>
        </p:txBody>
      </p:sp>
      <p:sp>
        <p:nvSpPr>
          <p:cNvPr id="30" name="Prostokąt zaokrąglony 29"/>
          <p:cNvSpPr/>
          <p:nvPr/>
        </p:nvSpPr>
        <p:spPr>
          <a:xfrm>
            <a:off x="2090252" y="4581128"/>
            <a:ext cx="1473636" cy="72008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Sebastian</a:t>
            </a:r>
            <a:endParaRPr lang="en-GB" dirty="0"/>
          </a:p>
        </p:txBody>
      </p:sp>
      <p:sp>
        <p:nvSpPr>
          <p:cNvPr id="31" name="Prostokąt zaokrąglony 30"/>
          <p:cNvSpPr/>
          <p:nvPr/>
        </p:nvSpPr>
        <p:spPr>
          <a:xfrm rot="5400000">
            <a:off x="6804248" y="4365104"/>
            <a:ext cx="2880320" cy="8640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Wychowawca p. Asia</a:t>
            </a:r>
            <a:endParaRPr lang="en-GB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chemat blokowy: łącznik 6"/>
          <p:cNvSpPr/>
          <p:nvPr/>
        </p:nvSpPr>
        <p:spPr>
          <a:xfrm>
            <a:off x="3455368" y="980728"/>
            <a:ext cx="5688632" cy="5688632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chemat blokowy: łącznik 7"/>
          <p:cNvSpPr/>
          <p:nvPr/>
        </p:nvSpPr>
        <p:spPr>
          <a:xfrm>
            <a:off x="0" y="908720"/>
            <a:ext cx="5652120" cy="5760640"/>
          </a:xfrm>
          <a:prstGeom prst="flowChartConnector">
            <a:avLst/>
          </a:prstGeom>
          <a:noFill/>
          <a:effectLst>
            <a:innerShdw blurRad="1143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810415" y="427603"/>
            <a:ext cx="7354002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l-PL" sz="3200" b="1" i="1" dirty="0">
                <a:solidFill>
                  <a:schemeClr val="accent2"/>
                </a:solidFill>
                <a:latin typeface="+mj-lt"/>
              </a:rPr>
              <a:t>„Patrzeć na innych i czynić dobro”</a:t>
            </a:r>
          </a:p>
          <a:p>
            <a:pPr algn="ctr"/>
            <a:r>
              <a:rPr lang="pl-PL" sz="3200" b="1" i="1" dirty="0">
                <a:solidFill>
                  <a:schemeClr val="accent2"/>
                </a:solidFill>
                <a:latin typeface="+mj-lt"/>
              </a:rPr>
              <a:t>Wspólne działania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707904" y="22768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Szacunek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707904" y="27089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Tolerancja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3563888" y="321297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Kultura osobista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491880" y="4077072"/>
            <a:ext cx="199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Sprawiedliwość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3779912" y="45091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Uczciwość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3563888" y="36450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Wiara w siebie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408945" y="2080880"/>
            <a:ext cx="3312368" cy="348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b="1" dirty="0"/>
              <a:t>Opracowanie klasowego systemu wartości</a:t>
            </a:r>
          </a:p>
          <a:p>
            <a:pPr>
              <a:buFont typeface="Wingdings" pitchFamily="2" charset="2"/>
              <a:buChar char="Ø"/>
            </a:pPr>
            <a:r>
              <a:rPr lang="pl-PL" b="1" dirty="0"/>
              <a:t>Organizacja zajęć </a:t>
            </a:r>
            <a:r>
              <a:rPr lang="pl-PL" b="1" dirty="0" smtClean="0"/>
              <a:t>warsztatowych</a:t>
            </a:r>
          </a:p>
          <a:p>
            <a:r>
              <a:rPr lang="pl-PL" b="1" dirty="0" smtClean="0"/>
              <a:t>„</a:t>
            </a:r>
            <a:r>
              <a:rPr lang="pl-PL" b="1" dirty="0"/>
              <a:t>Mów z pełną kulturą”</a:t>
            </a:r>
          </a:p>
          <a:p>
            <a:pPr>
              <a:buFont typeface="Wingdings" pitchFamily="2" charset="2"/>
              <a:buChar char="Ø"/>
            </a:pPr>
            <a:r>
              <a:rPr lang="pl-PL" b="1" dirty="0"/>
              <a:t>Organizacja warsztatów </a:t>
            </a:r>
            <a:r>
              <a:rPr lang="pl-PL" b="1" dirty="0" smtClean="0"/>
              <a:t>teatralnych - </a:t>
            </a:r>
            <a:r>
              <a:rPr lang="pl-PL" b="1" dirty="0"/>
              <a:t>przygotowanie przedstawienia teatralnego</a:t>
            </a:r>
          </a:p>
          <a:p>
            <a:pPr>
              <a:buFont typeface="Wingdings" pitchFamily="2" charset="2"/>
              <a:buChar char="Ø"/>
            </a:pPr>
            <a:r>
              <a:rPr lang="pl-PL" b="1" dirty="0"/>
              <a:t>Uczestnictwo w poczcie sztandarowym</a:t>
            </a:r>
          </a:p>
          <a:p>
            <a:pPr>
              <a:buFont typeface="Wingdings" pitchFamily="2" charset="2"/>
              <a:buChar char="Ø"/>
            </a:pPr>
            <a:endParaRPr lang="pl-PL" b="1" dirty="0"/>
          </a:p>
          <a:p>
            <a:r>
              <a:rPr lang="pl-PL" b="1" dirty="0"/>
              <a:t> 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5625302" y="1892913"/>
            <a:ext cx="30243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b="1" dirty="0"/>
              <a:t>Stworzenie śpiewnika na uroczystości</a:t>
            </a:r>
          </a:p>
          <a:p>
            <a:pPr>
              <a:buFont typeface="Wingdings" pitchFamily="2" charset="2"/>
              <a:buChar char="Ø"/>
            </a:pPr>
            <a:r>
              <a:rPr lang="pl-PL" b="1" dirty="0"/>
              <a:t>Nauka pieśni patriotycznych </a:t>
            </a:r>
          </a:p>
          <a:p>
            <a:pPr>
              <a:buFont typeface="Wingdings" pitchFamily="2" charset="2"/>
              <a:buChar char="Ø"/>
            </a:pPr>
            <a:r>
              <a:rPr lang="pl-PL" b="1" dirty="0"/>
              <a:t>Udział w szkolnych konkursach plastycznych promujących wartości</a:t>
            </a:r>
          </a:p>
          <a:p>
            <a:pPr>
              <a:buFont typeface="Wingdings" pitchFamily="2" charset="2"/>
              <a:buChar char="Ø"/>
            </a:pPr>
            <a:r>
              <a:rPr lang="pl-PL" b="1" dirty="0"/>
              <a:t>Akcja sprzątania miejscowego cmentarza</a:t>
            </a:r>
          </a:p>
          <a:p>
            <a:pPr>
              <a:buFont typeface="Wingdings" pitchFamily="2" charset="2"/>
              <a:buChar char="Ø"/>
            </a:pPr>
            <a:r>
              <a:rPr lang="pl-PL" b="1" dirty="0"/>
              <a:t>Organizacja spotkań </a:t>
            </a:r>
            <a:endParaRPr lang="pl-PL" b="1" dirty="0" smtClean="0"/>
          </a:p>
          <a:p>
            <a:r>
              <a:rPr lang="pl-PL" b="1" dirty="0" smtClean="0"/>
              <a:t>z </a:t>
            </a:r>
            <a:r>
              <a:rPr lang="pl-PL" b="1" dirty="0"/>
              <a:t>rodzicami </a:t>
            </a:r>
            <a:r>
              <a:rPr lang="pl-PL" b="1" dirty="0" smtClean="0"/>
              <a:t>połączona</a:t>
            </a:r>
          </a:p>
          <a:p>
            <a:r>
              <a:rPr lang="pl-PL" b="1" dirty="0" smtClean="0"/>
              <a:t>z </a:t>
            </a:r>
            <a:r>
              <a:rPr lang="pl-PL" b="1" dirty="0"/>
              <a:t>prezentacją wykonywanych zawodów</a:t>
            </a:r>
          </a:p>
          <a:p>
            <a:pPr>
              <a:buFont typeface="Wingdings" pitchFamily="2" charset="2"/>
              <a:buChar char="Ø"/>
            </a:pPr>
            <a:endParaRPr lang="pl-PL" b="1" dirty="0"/>
          </a:p>
          <a:p>
            <a:r>
              <a:rPr lang="pl-PL" b="1" dirty="0"/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01113" y="464627"/>
            <a:ext cx="6377940" cy="12930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pl-PL" sz="3600" b="1" dirty="0">
                <a:solidFill>
                  <a:schemeClr val="accent2"/>
                </a:solidFill>
              </a:rPr>
              <a:t>SZKOLNA TABLICA OGŁOSZEŃ</a:t>
            </a:r>
            <a:br>
              <a:rPr lang="pl-PL" sz="3600" b="1" dirty="0">
                <a:solidFill>
                  <a:schemeClr val="accent2"/>
                </a:solidFill>
              </a:rPr>
            </a:br>
            <a:r>
              <a:rPr lang="pl-PL" sz="3600" b="1" dirty="0">
                <a:solidFill>
                  <a:schemeClr val="accent2"/>
                </a:solidFill>
              </a:rPr>
              <a:t>Byliśmy czynnymi uczestnikami:</a:t>
            </a:r>
          </a:p>
        </p:txBody>
      </p:sp>
      <p:pic>
        <p:nvPicPr>
          <p:cNvPr id="4" name="Symbol zastępczy zawartości 3" descr="Boże narodzeni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241799">
            <a:off x="4975392" y="2943053"/>
            <a:ext cx="3826574" cy="2869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Obraz 4" descr="boże narodze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70345">
            <a:off x="212545" y="2909769"/>
            <a:ext cx="3915332" cy="29364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pole tekstowe 6"/>
          <p:cNvSpPr txBox="1"/>
          <p:nvPr/>
        </p:nvSpPr>
        <p:spPr>
          <a:xfrm>
            <a:off x="2838138" y="1819242"/>
            <a:ext cx="410389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Warsztatów</a:t>
            </a:r>
            <a:r>
              <a:rPr lang="pl-PL" b="1" dirty="0"/>
              <a:t> </a:t>
            </a:r>
            <a:r>
              <a:rPr lang="pl-PL" sz="2400" b="1" dirty="0"/>
              <a:t>teatralnych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7"/>
          <a:stretch/>
        </p:blipFill>
        <p:spPr>
          <a:xfrm>
            <a:off x="1521093" y="2582950"/>
            <a:ext cx="360040" cy="40583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7"/>
          <a:stretch/>
        </p:blipFill>
        <p:spPr>
          <a:xfrm rot="3274572">
            <a:off x="7109951" y="2626297"/>
            <a:ext cx="360040" cy="40583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a">
  <a:themeElements>
    <a:clrScheme name="Par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Par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TM04033937[[fn=Para]]</Template>
  <TotalTime>1265</TotalTime>
  <Words>1063</Words>
  <Application>Microsoft Office PowerPoint</Application>
  <PresentationFormat>Pokaz na ekranie (4:3)</PresentationFormat>
  <Paragraphs>215</Paragraphs>
  <Slides>23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</vt:lpstr>
      <vt:lpstr>Para</vt:lpstr>
      <vt:lpstr>Falochron  projekt wczesnej      profilaktyki zachowań ryzykownych. </vt:lpstr>
      <vt:lpstr>Zespół Szkół w Turośni Kościelnej Szkoła Podstawowa im. Stanisława Staszica</vt:lpstr>
      <vt:lpstr>Prezentacja programu PowerPoint</vt:lpstr>
      <vt:lpstr>Prezentacja programu PowerPoint</vt:lpstr>
      <vt:lpstr> Szkolny   program profilaktyczny Falochron „Patrzeć na innych i czynić dobro” </vt:lpstr>
      <vt:lpstr>Prezentacja programu PowerPoint</vt:lpstr>
      <vt:lpstr>Działania realizowało 24 uczniów, a byli nimi:</vt:lpstr>
      <vt:lpstr>Prezentacja programu PowerPoint</vt:lpstr>
      <vt:lpstr>SZKOLNA TABLICA OGŁOSZEŃ Byliśmy czynnymi uczestnikami:</vt:lpstr>
      <vt:lpstr>Prezentacja programu PowerPoint</vt:lpstr>
      <vt:lpstr>Prezentacja programu PowerPoint</vt:lpstr>
      <vt:lpstr>Prezentacja programu PowerPoint</vt:lpstr>
      <vt:lpstr>Prezentacja programu PowerPoint</vt:lpstr>
      <vt:lpstr>Z KLASOWEJ KRONIKI „Dzień bez teczki”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Metis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Iwona Ludziak</dc:creator>
  <cp:lastModifiedBy>ppe-user</cp:lastModifiedBy>
  <cp:revision>155</cp:revision>
  <dcterms:created xsi:type="dcterms:W3CDTF">2015-05-20T06:28:41Z</dcterms:created>
  <dcterms:modified xsi:type="dcterms:W3CDTF">2018-10-10T18:05:12Z</dcterms:modified>
</cp:coreProperties>
</file>